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534" r:id="rId3"/>
    <p:sldId id="535" r:id="rId4"/>
    <p:sldId id="533" r:id="rId5"/>
    <p:sldId id="540" r:id="rId6"/>
    <p:sldId id="537" r:id="rId7"/>
    <p:sldId id="539" r:id="rId8"/>
    <p:sldId id="527" r:id="rId9"/>
    <p:sldId id="531" r:id="rId10"/>
    <p:sldId id="528" r:id="rId11"/>
    <p:sldId id="541" r:id="rId12"/>
    <p:sldId id="529" r:id="rId13"/>
    <p:sldId id="53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faultuser" initials="JiM" lastIdx="3" clrIdx="0"/>
  <p:cmAuthor id="1" name="JFM" initials="JFM" lastIdx="1" clrIdx="1"/>
  <p:cmAuthor id="2" name="Ferrarese, Robert (FAA)" initials="FR(" lastIdx="4" clrIdx="2">
    <p:extLst>
      <p:ext uri="{19B8F6BF-5375-455C-9EA6-DF929625EA0E}">
        <p15:presenceInfo xmlns:p15="http://schemas.microsoft.com/office/powerpoint/2012/main" userId="S-1-5-21-3215564045-1863808890-1157122868-1954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61" autoAdjust="0"/>
    <p:restoredTop sz="91826" autoAdjust="0"/>
  </p:normalViewPr>
  <p:slideViewPr>
    <p:cSldViewPr>
      <p:cViewPr varScale="1">
        <p:scale>
          <a:sx n="74" d="100"/>
          <a:sy n="74" d="100"/>
        </p:scale>
        <p:origin x="302" y="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2574"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izabeth%20Forro\Documents\107%20Report%20Card%20Numbers%20v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izabeth%20Forro\Documents\107%20Report%20Card%20Numbers%20v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izabeth%20Forro\Documents\107%20Report%20Card%20Numbers%20v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latin typeface="Calibri" panose="020F0502020204030204" pitchFamily="34" charset="0"/>
                <a:cs typeface="Calibri" panose="020F0502020204030204" pitchFamily="34" charset="0"/>
              </a:rPr>
              <a:t>Reported</a:t>
            </a:r>
            <a:r>
              <a:rPr lang="en-US" sz="1600" baseline="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UAS Sightings (updated</a:t>
            </a:r>
            <a:r>
              <a:rPr lang="en-US" sz="1600" baseline="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10/22)</a:t>
            </a:r>
            <a:endParaRPr lang="en-US" sz="1600" dirty="0">
              <a:latin typeface="Calibri" panose="020F0502020204030204" pitchFamily="34" charset="0"/>
              <a:cs typeface="Calibri" panose="020F0502020204030204" pitchFamily="34" charset="0"/>
            </a:endParaRPr>
          </a:p>
        </c:rich>
      </c:tx>
      <c:layout>
        <c:manualLayout>
          <c:xMode val="edge"/>
          <c:yMode val="edge"/>
          <c:x val="0.31253907894618976"/>
          <c:y val="3.3898305084745763E-2"/>
        </c:manualLayout>
      </c:layout>
      <c:overlay val="0"/>
    </c:title>
    <c:autoTitleDeleted val="0"/>
    <c:plotArea>
      <c:layout/>
      <c:lineChart>
        <c:grouping val="standard"/>
        <c:varyColors val="0"/>
        <c:ser>
          <c:idx val="0"/>
          <c:order val="0"/>
          <c:tx>
            <c:strRef>
              <c:f>'Other Metrics'!$B$26</c:f>
              <c:strCache>
                <c:ptCount val="1"/>
                <c:pt idx="0">
                  <c:v>Count</c:v>
                </c:pt>
              </c:strCache>
            </c:strRef>
          </c:tx>
          <c:marker>
            <c:symbol val="none"/>
          </c:marker>
          <c:dLbls>
            <c:dLbl>
              <c:idx val="0"/>
              <c:layout>
                <c:manualLayout>
                  <c:x val="-1.0407324364723467E-2"/>
                  <c:y val="-2.35436716243802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3C0-449A-BDE8-7A13D4F60624}"/>
                </c:ext>
              </c:extLst>
            </c:dLbl>
            <c:dLbl>
              <c:idx val="1"/>
              <c:layout>
                <c:manualLayout>
                  <c:x val="-1.6012705530642751E-2"/>
                  <c:y val="-3.12597210070963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3C0-449A-BDE8-7A13D4F60624}"/>
                </c:ext>
              </c:extLst>
            </c:dLbl>
            <c:dLbl>
              <c:idx val="2"/>
              <c:layout>
                <c:manualLayout>
                  <c:x val="-2.3486547085201794E-2"/>
                  <c:y val="-3.89757703898123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3C0-449A-BDE8-7A13D4F60624}"/>
                </c:ext>
              </c:extLst>
            </c:dLbl>
            <c:dLbl>
              <c:idx val="4"/>
              <c:layout>
                <c:manualLayout>
                  <c:x val="-2.9091928251121075E-2"/>
                  <c:y val="-4.28337950811704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C0-449A-BDE8-7A13D4F60624}"/>
                </c:ext>
              </c:extLst>
            </c:dLbl>
            <c:dLbl>
              <c:idx val="6"/>
              <c:layout>
                <c:manualLayout>
                  <c:x val="-2.5355007473841555E-2"/>
                  <c:y val="-4.28337950811704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3C0-449A-BDE8-7A13D4F60624}"/>
                </c:ext>
              </c:extLst>
            </c:dLbl>
            <c:dLbl>
              <c:idx val="7"/>
              <c:layout>
                <c:manualLayout>
                  <c:x val="-2.7180555555555579E-2"/>
                  <c:y val="-5.70763824013524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3C0-449A-BDE8-7A13D4F60624}"/>
                </c:ext>
              </c:extLst>
            </c:dLbl>
            <c:dLbl>
              <c:idx val="8"/>
              <c:layout>
                <c:manualLayout>
                  <c:x val="-3.8574475065616821E-2"/>
                  <c:y val="-4.820899506205797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9458333333333333E-2"/>
                      <c:h val="8.5904177232083281E-2"/>
                    </c:manualLayout>
                  </c15:layout>
                </c:ext>
                <c:ext xmlns:c16="http://schemas.microsoft.com/office/drawing/2014/chart" uri="{C3380CC4-5D6E-409C-BE32-E72D297353CC}">
                  <c16:uniqueId val="{00000005-33C0-449A-BDE8-7A13D4F60624}"/>
                </c:ext>
              </c:extLst>
            </c:dLbl>
            <c:dLbl>
              <c:idx val="9"/>
              <c:layout>
                <c:manualLayout>
                  <c:x val="-3.2969050743657094E-2"/>
                  <c:y val="-4.66920236665332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3C0-449A-BDE8-7A13D4F60624}"/>
                </c:ext>
              </c:extLst>
            </c:dLbl>
            <c:dLbl>
              <c:idx val="11"/>
              <c:layout>
                <c:manualLayout>
                  <c:x val="-2.2617786565916929E-2"/>
                  <c:y val="-5.05498444638864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3C0-449A-BDE8-7A13D4F60624}"/>
                </c:ext>
              </c:extLst>
            </c:dLbl>
            <c:dLbl>
              <c:idx val="12"/>
              <c:layout>
                <c:manualLayout>
                  <c:x val="-1.7012405399997647E-2"/>
                  <c:y val="-5.05498444638864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3C0-449A-BDE8-7A13D4F60624}"/>
                </c:ext>
              </c:extLst>
            </c:dLbl>
            <c:dLbl>
              <c:idx val="18"/>
              <c:layout>
                <c:manualLayout>
                  <c:x val="-2.2368110236220474E-2"/>
                  <c:y val="-6.27260999154767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3C0-449A-BDE8-7A13D4F60624}"/>
                </c:ext>
              </c:extLst>
            </c:dLbl>
            <c:dLbl>
              <c:idx val="19"/>
              <c:layout>
                <c:manualLayout>
                  <c:x val="-2.9232174103237196E-2"/>
                  <c:y val="-7.13568219226833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3C0-449A-BDE8-7A13D4F60624}"/>
                </c:ext>
              </c:extLst>
            </c:dLbl>
            <c:dLbl>
              <c:idx val="20"/>
              <c:layout>
                <c:manualLayout>
                  <c:x val="-3.1960088509115733E-2"/>
                  <c:y val="-2.74016963157382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3C0-449A-BDE8-7A13D4F60624}"/>
                </c:ext>
              </c:extLst>
            </c:dLbl>
            <c:dLbl>
              <c:idx val="21"/>
              <c:layout>
                <c:manualLayout>
                  <c:x val="-2.448624695455669E-2"/>
                  <c:y val="-5.05498444638864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3C0-449A-BDE8-7A13D4F60624}"/>
                </c:ext>
              </c:extLst>
            </c:dLbl>
            <c:dLbl>
              <c:idx val="24"/>
              <c:layout>
                <c:manualLayout>
                  <c:x val="-2.448624695455669E-2"/>
                  <c:y val="-5.05498444638864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3C0-449A-BDE8-7A13D4F60624}"/>
                </c:ext>
              </c:extLst>
            </c:dLbl>
            <c:dLbl>
              <c:idx val="25"/>
              <c:layout>
                <c:manualLayout>
                  <c:x val="-1.3275484622718124E-2"/>
                  <c:y val="-3.12597210070963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3C0-449A-BDE8-7A13D4F60624}"/>
                </c:ext>
              </c:extLst>
            </c:dLbl>
            <c:dLbl>
              <c:idx val="26"/>
              <c:layout>
                <c:manualLayout>
                  <c:x val="-1.7645916457752198E-2"/>
                  <c:y val="-5.44078691552444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3C0-449A-BDE8-7A13D4F60624}"/>
                </c:ext>
              </c:extLst>
            </c:dLbl>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rgbClr val="FF0000"/>
                </a:solidFill>
              </a:ln>
            </c:spPr>
            <c:trendlineType val="linear"/>
            <c:dispRSqr val="0"/>
            <c:dispEq val="0"/>
          </c:trendline>
          <c:cat>
            <c:numRef>
              <c:f>'Other Metrics'!$A$27:$A$63</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42752</c:v>
                </c:pt>
                <c:pt idx="28">
                  <c:v>42783</c:v>
                </c:pt>
                <c:pt idx="29">
                  <c:v>42811</c:v>
                </c:pt>
                <c:pt idx="30">
                  <c:v>42842</c:v>
                </c:pt>
                <c:pt idx="31">
                  <c:v>42872</c:v>
                </c:pt>
                <c:pt idx="32">
                  <c:v>42903</c:v>
                </c:pt>
                <c:pt idx="33">
                  <c:v>42933</c:v>
                </c:pt>
                <c:pt idx="34">
                  <c:v>42964</c:v>
                </c:pt>
                <c:pt idx="35">
                  <c:v>42995</c:v>
                </c:pt>
                <c:pt idx="36">
                  <c:v>43025</c:v>
                </c:pt>
              </c:numCache>
            </c:numRef>
          </c:cat>
          <c:val>
            <c:numRef>
              <c:f>'Other Metrics'!$B$27:$B$63</c:f>
              <c:numCache>
                <c:formatCode>#,##0</c:formatCode>
                <c:ptCount val="37"/>
                <c:pt idx="0">
                  <c:v>38</c:v>
                </c:pt>
                <c:pt idx="1">
                  <c:v>33</c:v>
                </c:pt>
                <c:pt idx="2">
                  <c:v>22</c:v>
                </c:pt>
                <c:pt idx="3">
                  <c:v>26</c:v>
                </c:pt>
                <c:pt idx="4">
                  <c:v>50</c:v>
                </c:pt>
                <c:pt idx="5">
                  <c:v>85</c:v>
                </c:pt>
                <c:pt idx="6">
                  <c:v>64</c:v>
                </c:pt>
                <c:pt idx="7">
                  <c:v>95</c:v>
                </c:pt>
                <c:pt idx="8">
                  <c:v>132</c:v>
                </c:pt>
                <c:pt idx="9">
                  <c:v>128</c:v>
                </c:pt>
                <c:pt idx="10">
                  <c:v>193</c:v>
                </c:pt>
                <c:pt idx="11">
                  <c:v>127</c:v>
                </c:pt>
                <c:pt idx="12">
                  <c:v>138</c:v>
                </c:pt>
                <c:pt idx="13">
                  <c:v>96</c:v>
                </c:pt>
                <c:pt idx="14">
                  <c:v>84</c:v>
                </c:pt>
                <c:pt idx="15">
                  <c:v>101</c:v>
                </c:pt>
                <c:pt idx="16">
                  <c:v>133</c:v>
                </c:pt>
                <c:pt idx="17">
                  <c:v>143</c:v>
                </c:pt>
                <c:pt idx="18">
                  <c:v>158</c:v>
                </c:pt>
                <c:pt idx="19">
                  <c:v>173</c:v>
                </c:pt>
                <c:pt idx="20">
                  <c:v>235</c:v>
                </c:pt>
                <c:pt idx="21">
                  <c:v>189</c:v>
                </c:pt>
                <c:pt idx="22">
                  <c:v>175</c:v>
                </c:pt>
                <c:pt idx="23">
                  <c:v>150</c:v>
                </c:pt>
                <c:pt idx="24">
                  <c:v>159</c:v>
                </c:pt>
                <c:pt idx="25">
                  <c:v>129</c:v>
                </c:pt>
                <c:pt idx="26">
                  <c:v>94</c:v>
                </c:pt>
                <c:pt idx="27">
                  <c:v>108</c:v>
                </c:pt>
                <c:pt idx="28">
                  <c:v>154</c:v>
                </c:pt>
                <c:pt idx="29">
                  <c:v>163</c:v>
                </c:pt>
                <c:pt idx="30">
                  <c:v>178</c:v>
                </c:pt>
                <c:pt idx="31">
                  <c:v>227</c:v>
                </c:pt>
                <c:pt idx="32">
                  <c:v>264</c:v>
                </c:pt>
                <c:pt idx="33">
                  <c:v>262</c:v>
                </c:pt>
                <c:pt idx="34">
                  <c:v>222</c:v>
                </c:pt>
                <c:pt idx="35">
                  <c:v>179</c:v>
                </c:pt>
                <c:pt idx="36">
                  <c:v>149</c:v>
                </c:pt>
              </c:numCache>
            </c:numRef>
          </c:val>
          <c:smooth val="0"/>
          <c:extLst>
            <c:ext xmlns:c16="http://schemas.microsoft.com/office/drawing/2014/chart" uri="{C3380CC4-5D6E-409C-BE32-E72D297353CC}">
              <c16:uniqueId val="{0000000F-33C0-449A-BDE8-7A13D4F60624}"/>
            </c:ext>
          </c:extLst>
        </c:ser>
        <c:dLbls>
          <c:dLblPos val="t"/>
          <c:showLegendKey val="0"/>
          <c:showVal val="1"/>
          <c:showCatName val="0"/>
          <c:showSerName val="0"/>
          <c:showPercent val="0"/>
          <c:showBubbleSize val="0"/>
        </c:dLbls>
        <c:smooth val="0"/>
        <c:axId val="107251584"/>
        <c:axId val="107253120"/>
      </c:lineChart>
      <c:dateAx>
        <c:axId val="107251584"/>
        <c:scaling>
          <c:orientation val="minMax"/>
        </c:scaling>
        <c:delete val="0"/>
        <c:axPos val="b"/>
        <c:numFmt formatCode="mmm\-yy" sourceLinked="1"/>
        <c:majorTickMark val="out"/>
        <c:minorTickMark val="none"/>
        <c:tickLblPos val="nextTo"/>
        <c:txPr>
          <a:bodyPr rot="-3120000"/>
          <a:lstStyle/>
          <a:p>
            <a:pPr>
              <a:defRPr b="1">
                <a:latin typeface="Calibri" panose="020F0502020204030204" pitchFamily="34" charset="0"/>
                <a:cs typeface="Calibri" panose="020F0502020204030204" pitchFamily="34" charset="0"/>
              </a:defRPr>
            </a:pPr>
            <a:endParaRPr lang="en-US"/>
          </a:p>
        </c:txPr>
        <c:crossAx val="107253120"/>
        <c:crosses val="autoZero"/>
        <c:auto val="1"/>
        <c:lblOffset val="100"/>
        <c:baseTimeUnit val="months"/>
        <c:majorUnit val="1"/>
        <c:majorTimeUnit val="months"/>
      </c:dateAx>
      <c:valAx>
        <c:axId val="107253120"/>
        <c:scaling>
          <c:orientation val="minMax"/>
        </c:scaling>
        <c:delete val="0"/>
        <c:axPos val="l"/>
        <c:majorGridlines/>
        <c:numFmt formatCode="#,##0" sourceLinked="1"/>
        <c:majorTickMark val="out"/>
        <c:minorTickMark val="none"/>
        <c:tickLblPos val="nextTo"/>
        <c:txPr>
          <a:bodyPr/>
          <a:lstStyle/>
          <a:p>
            <a:pPr>
              <a:defRPr b="1">
                <a:latin typeface="Calibri" panose="020F0502020204030204" pitchFamily="34" charset="0"/>
                <a:cs typeface="Calibri" panose="020F0502020204030204" pitchFamily="34" charset="0"/>
              </a:defRPr>
            </a:pPr>
            <a:endParaRPr lang="en-US"/>
          </a:p>
        </c:txPr>
        <c:crossAx val="10725158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latin typeface="Calibri" panose="020F0502020204030204" pitchFamily="34" charset="0"/>
                <a:cs typeface="Calibri" panose="020F0502020204030204" pitchFamily="34" charset="0"/>
              </a:rPr>
              <a:t>UAS Help Desk Inquiries</a:t>
            </a:r>
          </a:p>
        </c:rich>
      </c:tx>
      <c:layout/>
      <c:overlay val="0"/>
    </c:title>
    <c:autoTitleDeleted val="0"/>
    <c:plotArea>
      <c:layout/>
      <c:barChart>
        <c:barDir val="bar"/>
        <c:grouping val="stacked"/>
        <c:varyColors val="0"/>
        <c:ser>
          <c:idx val="0"/>
          <c:order val="0"/>
          <c:tx>
            <c:strRef>
              <c:f>'Other Metrics'!$B$18</c:f>
              <c:strCache>
                <c:ptCount val="1"/>
                <c:pt idx="0">
                  <c:v>Calls</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'Other Metrics'!$B$19</c:f>
              <c:numCache>
                <c:formatCode>#,##0</c:formatCode>
                <c:ptCount val="1"/>
                <c:pt idx="0">
                  <c:v>4351</c:v>
                </c:pt>
              </c:numCache>
            </c:numRef>
          </c:val>
          <c:extLst>
            <c:ext xmlns:c16="http://schemas.microsoft.com/office/drawing/2014/chart" uri="{C3380CC4-5D6E-409C-BE32-E72D297353CC}">
              <c16:uniqueId val="{00000000-78A5-4A63-98B7-0FF2A44CBBAC}"/>
            </c:ext>
          </c:extLst>
        </c:ser>
        <c:ser>
          <c:idx val="1"/>
          <c:order val="1"/>
          <c:tx>
            <c:strRef>
              <c:f>'Other Metrics'!$C$18</c:f>
              <c:strCache>
                <c:ptCount val="1"/>
                <c:pt idx="0">
                  <c:v>Emails</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'Other Metrics'!$C$19</c:f>
              <c:numCache>
                <c:formatCode>#,##0</c:formatCode>
                <c:ptCount val="1"/>
                <c:pt idx="0">
                  <c:v>6818</c:v>
                </c:pt>
              </c:numCache>
            </c:numRef>
          </c:val>
          <c:extLst>
            <c:ext xmlns:c16="http://schemas.microsoft.com/office/drawing/2014/chart" uri="{C3380CC4-5D6E-409C-BE32-E72D297353CC}">
              <c16:uniqueId val="{00000001-78A5-4A63-98B7-0FF2A44CBBAC}"/>
            </c:ext>
          </c:extLst>
        </c:ser>
        <c:dLbls>
          <c:showLegendKey val="0"/>
          <c:showVal val="0"/>
          <c:showCatName val="0"/>
          <c:showSerName val="0"/>
          <c:showPercent val="0"/>
          <c:showBubbleSize val="0"/>
        </c:dLbls>
        <c:gapWidth val="75"/>
        <c:overlap val="100"/>
        <c:axId val="108221184"/>
        <c:axId val="108222720"/>
      </c:barChart>
      <c:catAx>
        <c:axId val="108221184"/>
        <c:scaling>
          <c:orientation val="minMax"/>
        </c:scaling>
        <c:delete val="1"/>
        <c:axPos val="l"/>
        <c:majorTickMark val="none"/>
        <c:minorTickMark val="none"/>
        <c:tickLblPos val="nextTo"/>
        <c:crossAx val="108222720"/>
        <c:crosses val="autoZero"/>
        <c:auto val="1"/>
        <c:lblAlgn val="ctr"/>
        <c:lblOffset val="100"/>
        <c:noMultiLvlLbl val="0"/>
      </c:catAx>
      <c:valAx>
        <c:axId val="108222720"/>
        <c:scaling>
          <c:orientation val="minMax"/>
        </c:scaling>
        <c:delete val="0"/>
        <c:axPos val="b"/>
        <c:majorGridlines/>
        <c:numFmt formatCode="#,##0" sourceLinked="1"/>
        <c:majorTickMark val="none"/>
        <c:minorTickMark val="none"/>
        <c:tickLblPos val="nextTo"/>
        <c:spPr>
          <a:ln w="9525">
            <a:noFill/>
          </a:ln>
        </c:spPr>
        <c:txPr>
          <a:bodyPr/>
          <a:lstStyle/>
          <a:p>
            <a:pPr>
              <a:defRPr>
                <a:latin typeface="Calibri" panose="020F0502020204030204" pitchFamily="34" charset="0"/>
                <a:cs typeface="Calibri" panose="020F0502020204030204" pitchFamily="34" charset="0"/>
              </a:defRPr>
            </a:pPr>
            <a:endParaRPr lang="en-US"/>
          </a:p>
        </c:txPr>
        <c:crossAx val="108221184"/>
        <c:crosses val="autoZero"/>
        <c:crossBetween val="between"/>
      </c:valAx>
    </c:plotArea>
    <c:plotVisOnly val="1"/>
    <c:dispBlanksAs val="gap"/>
    <c:showDLblsOverMax val="0"/>
  </c:chart>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latin typeface="Calibri" panose="020F0502020204030204" pitchFamily="34" charset="0"/>
                <a:cs typeface="Calibri" panose="020F0502020204030204" pitchFamily="34" charset="0"/>
              </a:rPr>
              <a:t>UAS Registrations</a:t>
            </a:r>
          </a:p>
        </c:rich>
      </c:tx>
      <c:layout>
        <c:manualLayout>
          <c:xMode val="edge"/>
          <c:yMode val="edge"/>
          <c:x val="0.30405960490893696"/>
          <c:y val="3.7140204271123488E-2"/>
        </c:manualLayout>
      </c:layout>
      <c:overlay val="0"/>
    </c:title>
    <c:autoTitleDeleted val="0"/>
    <c:plotArea>
      <c:layout>
        <c:manualLayout>
          <c:layoutTarget val="inner"/>
          <c:xMode val="edge"/>
          <c:yMode val="edge"/>
          <c:x val="0.14318175115750978"/>
          <c:y val="0.1493105666805577"/>
          <c:w val="0.64465648854961832"/>
          <c:h val="0.79962182603997844"/>
        </c:manualLayout>
      </c:layout>
      <c:pieChart>
        <c:varyColors val="1"/>
        <c:ser>
          <c:idx val="0"/>
          <c:order val="0"/>
          <c:spPr>
            <a:ln>
              <a:solidFill>
                <a:sysClr val="windowText" lastClr="000000"/>
              </a:solidFill>
            </a:ln>
          </c:spPr>
          <c:dPt>
            <c:idx val="0"/>
            <c:bubble3D val="0"/>
            <c:spPr>
              <a:solidFill>
                <a:schemeClr val="accent5"/>
              </a:solidFill>
              <a:ln>
                <a:solidFill>
                  <a:sysClr val="windowText" lastClr="000000"/>
                </a:solidFill>
              </a:ln>
            </c:spPr>
            <c:extLst>
              <c:ext xmlns:c16="http://schemas.microsoft.com/office/drawing/2014/chart" uri="{C3380CC4-5D6E-409C-BE32-E72D297353CC}">
                <c16:uniqueId val="{00000001-524D-407B-A939-3A04854A5C18}"/>
              </c:ext>
            </c:extLst>
          </c:dPt>
          <c:dPt>
            <c:idx val="1"/>
            <c:bubble3D val="0"/>
            <c:spPr>
              <a:solidFill>
                <a:schemeClr val="accent6"/>
              </a:solidFill>
              <a:ln>
                <a:solidFill>
                  <a:sysClr val="windowText" lastClr="000000"/>
                </a:solidFill>
              </a:ln>
            </c:spPr>
            <c:extLst>
              <c:ext xmlns:c16="http://schemas.microsoft.com/office/drawing/2014/chart" uri="{C3380CC4-5D6E-409C-BE32-E72D297353CC}">
                <c16:uniqueId val="{00000003-524D-407B-A939-3A04854A5C18}"/>
              </c:ext>
            </c:extLst>
          </c:dPt>
          <c:dPt>
            <c:idx val="2"/>
            <c:bubble3D val="0"/>
            <c:spPr>
              <a:solidFill>
                <a:schemeClr val="accent4"/>
              </a:solidFill>
              <a:ln>
                <a:solidFill>
                  <a:sysClr val="windowText" lastClr="000000"/>
                </a:solidFill>
              </a:ln>
            </c:spPr>
            <c:extLst>
              <c:ext xmlns:c16="http://schemas.microsoft.com/office/drawing/2014/chart" uri="{C3380CC4-5D6E-409C-BE32-E72D297353CC}">
                <c16:uniqueId val="{00000005-524D-407B-A939-3A04854A5C18}"/>
              </c:ext>
            </c:extLst>
          </c:dPt>
          <c:dLbls>
            <c:dLbl>
              <c:idx val="0"/>
              <c:layout>
                <c:manualLayout>
                  <c:x val="-0.14455703653870419"/>
                  <c:y val="-0.19864259679435869"/>
                </c:manualLayout>
              </c:layout>
              <c:tx>
                <c:rich>
                  <a:bodyPr/>
                  <a:lstStyle/>
                  <a:p>
                    <a:fld id="{64D61972-032C-46AF-A3E2-895383CE63BC}" type="CATEGORYNAME">
                      <a:rPr lang="en-US">
                        <a:latin typeface="Calibri" panose="020F0502020204030204" pitchFamily="34" charset="0"/>
                        <a:cs typeface="Calibri" panose="020F0502020204030204" pitchFamily="34" charset="0"/>
                      </a:rPr>
                      <a:pPr/>
                      <a:t>[CATEGORY NAME]</a:t>
                    </a:fld>
                    <a:r>
                      <a:rPr lang="en-US" baseline="0" dirty="0">
                        <a:latin typeface="Calibri" panose="020F0502020204030204" pitchFamily="34" charset="0"/>
                        <a:cs typeface="Calibri" panose="020F0502020204030204" pitchFamily="34" charset="0"/>
                      </a:rPr>
                      <a:t>
</a:t>
                    </a:r>
                    <a:fld id="{3607595D-1B53-4F3B-B99D-387EBE5853AE}" type="VALUE">
                      <a:rPr lang="en-US" baseline="0">
                        <a:latin typeface="Calibri" panose="020F0502020204030204" pitchFamily="34" charset="0"/>
                        <a:cs typeface="Calibri" panose="020F0502020204030204" pitchFamily="34" charset="0"/>
                      </a:rPr>
                      <a:pPr/>
                      <a:t>[VALUE]</a:t>
                    </a:fld>
                    <a:endParaRPr lang="en-US" baseline="0" dirty="0">
                      <a:latin typeface="Calibri" panose="020F0502020204030204" pitchFamily="34" charset="0"/>
                      <a:cs typeface="Calibri" panose="020F0502020204030204" pitchFamily="34" charset="0"/>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24D-407B-A939-3A04854A5C18}"/>
                </c:ext>
              </c:extLst>
            </c:dLbl>
            <c:dLbl>
              <c:idx val="1"/>
              <c:layout>
                <c:manualLayout>
                  <c:x val="9.0203190893273166E-2"/>
                  <c:y val="0.18460034069557463"/>
                </c:manualLayout>
              </c:layout>
              <c:tx>
                <c:rich>
                  <a:bodyPr/>
                  <a:lstStyle/>
                  <a:p>
                    <a:fld id="{56FBFAE6-8BE0-4AC2-A0A1-5D298072EC56}" type="CATEGORYNAME">
                      <a:rPr lang="en-US">
                        <a:latin typeface="Calibri" panose="020F0502020204030204" pitchFamily="34" charset="0"/>
                        <a:cs typeface="Calibri" panose="020F0502020204030204" pitchFamily="34" charset="0"/>
                      </a:rPr>
                      <a:pPr/>
                      <a:t>[CATEGORY NAME]</a:t>
                    </a:fld>
                    <a:r>
                      <a:rPr lang="en-US" baseline="0" dirty="0">
                        <a:latin typeface="Calibri" panose="020F0502020204030204" pitchFamily="34" charset="0"/>
                        <a:cs typeface="Calibri" panose="020F0502020204030204" pitchFamily="34" charset="0"/>
                      </a:rPr>
                      <a:t>
</a:t>
                    </a:r>
                    <a:fld id="{1C48F531-D25E-48C2-8F90-51036EC4DA5A}" type="VALUE">
                      <a:rPr lang="en-US" baseline="0">
                        <a:latin typeface="Calibri" panose="020F0502020204030204" pitchFamily="34" charset="0"/>
                        <a:cs typeface="Calibri" panose="020F0502020204030204" pitchFamily="34" charset="0"/>
                      </a:rPr>
                      <a:pPr/>
                      <a:t>[VALUE]</a:t>
                    </a:fld>
                    <a:endParaRPr lang="en-US" baseline="0" dirty="0">
                      <a:latin typeface="Calibri" panose="020F0502020204030204" pitchFamily="34" charset="0"/>
                      <a:cs typeface="Calibri" panose="020F0502020204030204" pitchFamily="34" charset="0"/>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24D-407B-A939-3A04854A5C18}"/>
                </c:ext>
              </c:extLst>
            </c:dLbl>
            <c:dLbl>
              <c:idx val="2"/>
              <c:layout>
                <c:manualLayout>
                  <c:x val="6.2245256599944447E-2"/>
                  <c:y val="0.19014980369793608"/>
                </c:manualLayout>
              </c:layout>
              <c:tx>
                <c:rich>
                  <a:bodyPr/>
                  <a:lstStyle/>
                  <a:p>
                    <a:fld id="{E79AC45D-C1DF-485C-8915-63CE6B285943}" type="CATEGORYNAME">
                      <a:rPr lang="en-US">
                        <a:latin typeface="Calibri" panose="020F0502020204030204" pitchFamily="34" charset="0"/>
                        <a:cs typeface="Calibri" panose="020F0502020204030204" pitchFamily="34" charset="0"/>
                      </a:rPr>
                      <a:pPr/>
                      <a:t>[CATEGORY NAME]</a:t>
                    </a:fld>
                    <a:r>
                      <a:rPr lang="en-US" baseline="0" dirty="0">
                        <a:latin typeface="Calibri" panose="020F0502020204030204" pitchFamily="34" charset="0"/>
                        <a:cs typeface="Calibri" panose="020F0502020204030204" pitchFamily="34" charset="0"/>
                      </a:rPr>
                      <a:t>
</a:t>
                    </a:r>
                    <a:fld id="{638F48A1-08AF-429F-82EF-6DBFF542E77F}" type="VALUE">
                      <a:rPr lang="en-US" baseline="0">
                        <a:latin typeface="Calibri" panose="020F0502020204030204" pitchFamily="34" charset="0"/>
                        <a:cs typeface="Calibri" panose="020F0502020204030204" pitchFamily="34" charset="0"/>
                      </a:rPr>
                      <a:pPr/>
                      <a:t>[VALUE]</a:t>
                    </a:fld>
                    <a:endParaRPr lang="en-US" baseline="0" dirty="0">
                      <a:latin typeface="Calibri" panose="020F0502020204030204" pitchFamily="34" charset="0"/>
                      <a:cs typeface="Calibri" panose="020F0502020204030204" pitchFamily="34" charset="0"/>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24D-407B-A939-3A04854A5C18}"/>
                </c:ext>
              </c:extLst>
            </c:dLbl>
            <c:spPr>
              <a:noFill/>
              <a:ln>
                <a:noFill/>
              </a:ln>
              <a:effectLst/>
            </c:spPr>
            <c:txPr>
              <a:bodyPr/>
              <a:lstStyle/>
              <a:p>
                <a:pPr>
                  <a:defRPr sz="900"/>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'Other Metrics'!$B$4:$D$4</c:f>
              <c:strCache>
                <c:ptCount val="3"/>
                <c:pt idx="0">
                  <c:v>Online Hobby</c:v>
                </c:pt>
                <c:pt idx="1">
                  <c:v>Online Commercial</c:v>
                </c:pt>
                <c:pt idx="2">
                  <c:v>Paper</c:v>
                </c:pt>
              </c:strCache>
            </c:strRef>
          </c:cat>
          <c:val>
            <c:numRef>
              <c:f>'Other Metrics'!$B$5:$D$5</c:f>
              <c:numCache>
                <c:formatCode>#,##0</c:formatCode>
                <c:ptCount val="3"/>
                <c:pt idx="0">
                  <c:v>834565</c:v>
                </c:pt>
                <c:pt idx="1">
                  <c:v>91097</c:v>
                </c:pt>
                <c:pt idx="2">
                  <c:v>6768</c:v>
                </c:pt>
              </c:numCache>
            </c:numRef>
          </c:val>
          <c:extLst>
            <c:ext xmlns:c16="http://schemas.microsoft.com/office/drawing/2014/chart" uri="{C3380CC4-5D6E-409C-BE32-E72D297353CC}">
              <c16:uniqueId val="{00000006-524D-407B-A939-3A04854A5C1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7" tIns="45718" rIns="91437" bIns="45718"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37" tIns="45718" rIns="91437" bIns="45718" rtlCol="0"/>
          <a:lstStyle>
            <a:lvl1pPr algn="r">
              <a:defRPr sz="1200"/>
            </a:lvl1pPr>
          </a:lstStyle>
          <a:p>
            <a:fld id="{3D064E80-94B0-4E16-B522-F079472C9A59}" type="datetimeFigureOut">
              <a:rPr lang="en-US" smtClean="0"/>
              <a:t>11/6/2017</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7" tIns="45718" rIns="91437"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7" tIns="45718" rIns="91437" bIns="45718" rtlCol="0" anchor="b"/>
          <a:lstStyle>
            <a:lvl1pPr algn="r">
              <a:defRPr sz="1200"/>
            </a:lvl1pPr>
          </a:lstStyle>
          <a:p>
            <a:fld id="{7B34EBB9-F151-45F1-849F-2BB66B6C072F}" type="slidenum">
              <a:rPr lang="en-US" smtClean="0"/>
              <a:t>‹#›</a:t>
            </a:fld>
            <a:endParaRPr lang="en-US" dirty="0"/>
          </a:p>
        </p:txBody>
      </p:sp>
    </p:spTree>
    <p:extLst>
      <p:ext uri="{BB962C8B-B14F-4D97-AF65-F5344CB8AC3E}">
        <p14:creationId xmlns:p14="http://schemas.microsoft.com/office/powerpoint/2010/main" val="18198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3A7A80AD-4B2C-4EFA-8FB5-5B0C75D0945D}"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7" rIns="93173" bIns="4658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93219563-6013-417D-9279-1CA698ABB8B1}" type="slidenum">
              <a:rPr lang="en-US" smtClean="0"/>
              <a:t>‹#›</a:t>
            </a:fld>
            <a:endParaRPr lang="en-US" dirty="0"/>
          </a:p>
        </p:txBody>
      </p:sp>
    </p:spTree>
    <p:extLst>
      <p:ext uri="{BB962C8B-B14F-4D97-AF65-F5344CB8AC3E}">
        <p14:creationId xmlns:p14="http://schemas.microsoft.com/office/powerpoint/2010/main" val="212592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70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9963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FD36E3-FEE2-413E-A26E-0151AA6DA8D5}" type="slidenum">
              <a:rPr lang="en-US" smtClean="0"/>
              <a:t>12</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798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FD36E3-FEE2-413E-A26E-0151AA6DA8D5}" type="slidenum">
              <a:rPr lang="en-US" smtClean="0"/>
              <a:t>13</a:t>
            </a:fld>
            <a:endParaRPr lang="en-US" dirty="0"/>
          </a:p>
        </p:txBody>
      </p:sp>
    </p:spTree>
    <p:extLst>
      <p:ext uri="{BB962C8B-B14F-4D97-AF65-F5344CB8AC3E}">
        <p14:creationId xmlns:p14="http://schemas.microsoft.com/office/powerpoint/2010/main" val="395614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2</a:t>
            </a:fld>
            <a:endParaRPr lang="en-US" dirty="0"/>
          </a:p>
        </p:txBody>
      </p:sp>
    </p:spTree>
    <p:extLst>
      <p:ext uri="{BB962C8B-B14F-4D97-AF65-F5344CB8AC3E}">
        <p14:creationId xmlns:p14="http://schemas.microsoft.com/office/powerpoint/2010/main" val="294943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3</a:t>
            </a:fld>
            <a:endParaRPr lang="en-US" dirty="0"/>
          </a:p>
        </p:txBody>
      </p:sp>
    </p:spTree>
    <p:extLst>
      <p:ext uri="{BB962C8B-B14F-4D97-AF65-F5344CB8AC3E}">
        <p14:creationId xmlns:p14="http://schemas.microsoft.com/office/powerpoint/2010/main" val="314612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4</a:t>
            </a:fld>
            <a:endParaRPr lang="en-US" dirty="0"/>
          </a:p>
        </p:txBody>
      </p:sp>
    </p:spTree>
    <p:extLst>
      <p:ext uri="{BB962C8B-B14F-4D97-AF65-F5344CB8AC3E}">
        <p14:creationId xmlns:p14="http://schemas.microsoft.com/office/powerpoint/2010/main" val="202175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marL="171444" indent="-171444">
              <a:buFontTx/>
              <a:buChar char="•"/>
            </a:pPr>
            <a:r>
              <a:rPr lang="en-US" dirty="0" smtClean="0"/>
              <a:t>The FAA has exclusive authority to manage the airspace and civil aircraft operations.  This is codified in congressional law.  This includes UAS, model aircraft, from the surface to the edge of space. </a:t>
            </a:r>
          </a:p>
          <a:p>
            <a:pPr marL="171444" indent="-171444">
              <a:buFontTx/>
              <a:buChar char="•"/>
            </a:pPr>
            <a:r>
              <a:rPr lang="en-US" dirty="0" smtClean="0"/>
              <a:t>There are several regulations that state</a:t>
            </a:r>
            <a:r>
              <a:rPr lang="en-US" baseline="0" dirty="0" smtClean="0"/>
              <a:t> “no person may operate an aircraft unless…”  So there are enforceable rules UAS must follow.  </a:t>
            </a:r>
            <a:endParaRPr lang="en-US" dirty="0" smtClean="0"/>
          </a:p>
          <a:p>
            <a:pPr marL="171444" indent="-171444">
              <a:buFontTx/>
              <a:buChar char="•"/>
            </a:pPr>
            <a:r>
              <a:rPr lang="en-US" dirty="0" smtClean="0"/>
              <a:t>There are state or local restrictions that do impact some UAS operations.  Like the TV man used to say “Check local listings”</a:t>
            </a:r>
          </a:p>
          <a:p>
            <a:pPr marL="171444" indent="-171444">
              <a:buFontTx/>
              <a:buChar char="•"/>
            </a:pPr>
            <a:endParaRPr lang="en-US" dirty="0"/>
          </a:p>
        </p:txBody>
      </p:sp>
      <p:sp>
        <p:nvSpPr>
          <p:cNvPr id="41988" name="Slide Number Placeholder 3"/>
          <p:cNvSpPr>
            <a:spLocks noGrp="1"/>
          </p:cNvSpPr>
          <p:nvPr>
            <p:ph type="sldNum" sz="quarter" idx="5"/>
          </p:nvPr>
        </p:nvSpPr>
        <p:spPr>
          <a:noFill/>
        </p:spPr>
        <p:txBody>
          <a:bodyPr/>
          <a:lstStyle>
            <a:lvl1pPr defTabSz="911191" eaLnBrk="0" hangingPunct="0">
              <a:defRPr sz="2400">
                <a:solidFill>
                  <a:schemeClr val="tx1"/>
                </a:solidFill>
                <a:latin typeface="Arial" charset="0"/>
              </a:defRPr>
            </a:lvl1pPr>
            <a:lvl2pPr marL="742923" indent="-285739" defTabSz="911191" eaLnBrk="0" hangingPunct="0">
              <a:defRPr sz="2400">
                <a:solidFill>
                  <a:schemeClr val="tx1"/>
                </a:solidFill>
                <a:latin typeface="Arial" charset="0"/>
              </a:defRPr>
            </a:lvl2pPr>
            <a:lvl3pPr marL="1142957" indent="-228591" defTabSz="911191" eaLnBrk="0" hangingPunct="0">
              <a:defRPr sz="2400">
                <a:solidFill>
                  <a:schemeClr val="tx1"/>
                </a:solidFill>
                <a:latin typeface="Arial" charset="0"/>
              </a:defRPr>
            </a:lvl3pPr>
            <a:lvl4pPr marL="1600141" indent="-228591" defTabSz="911191" eaLnBrk="0" hangingPunct="0">
              <a:defRPr sz="2400">
                <a:solidFill>
                  <a:schemeClr val="tx1"/>
                </a:solidFill>
                <a:latin typeface="Arial" charset="0"/>
              </a:defRPr>
            </a:lvl4pPr>
            <a:lvl5pPr marL="2057324" indent="-228591" defTabSz="911191" eaLnBrk="0" hangingPunct="0">
              <a:defRPr sz="2400">
                <a:solidFill>
                  <a:schemeClr val="tx1"/>
                </a:solidFill>
                <a:latin typeface="Arial" charset="0"/>
              </a:defRPr>
            </a:lvl5pPr>
            <a:lvl6pPr marL="2514507" indent="-228591" defTabSz="911191" eaLnBrk="0" fontAlgn="base" hangingPunct="0">
              <a:spcBef>
                <a:spcPct val="50000"/>
              </a:spcBef>
              <a:spcAft>
                <a:spcPct val="0"/>
              </a:spcAft>
              <a:buChar char="•"/>
              <a:defRPr sz="2400">
                <a:solidFill>
                  <a:schemeClr val="tx1"/>
                </a:solidFill>
                <a:latin typeface="Arial" charset="0"/>
              </a:defRPr>
            </a:lvl6pPr>
            <a:lvl7pPr marL="2971689" indent="-228591" defTabSz="911191" eaLnBrk="0" fontAlgn="base" hangingPunct="0">
              <a:spcBef>
                <a:spcPct val="50000"/>
              </a:spcBef>
              <a:spcAft>
                <a:spcPct val="0"/>
              </a:spcAft>
              <a:buChar char="•"/>
              <a:defRPr sz="2400">
                <a:solidFill>
                  <a:schemeClr val="tx1"/>
                </a:solidFill>
                <a:latin typeface="Arial" charset="0"/>
              </a:defRPr>
            </a:lvl7pPr>
            <a:lvl8pPr marL="3428872" indent="-228591" defTabSz="911191" eaLnBrk="0" fontAlgn="base" hangingPunct="0">
              <a:spcBef>
                <a:spcPct val="50000"/>
              </a:spcBef>
              <a:spcAft>
                <a:spcPct val="0"/>
              </a:spcAft>
              <a:buChar char="•"/>
              <a:defRPr sz="2400">
                <a:solidFill>
                  <a:schemeClr val="tx1"/>
                </a:solidFill>
                <a:latin typeface="Arial" charset="0"/>
              </a:defRPr>
            </a:lvl8pPr>
            <a:lvl9pPr marL="3886055" indent="-228591" defTabSz="911191" eaLnBrk="0" fontAlgn="base" hangingPunct="0">
              <a:spcBef>
                <a:spcPct val="50000"/>
              </a:spcBef>
              <a:spcAft>
                <a:spcPct val="0"/>
              </a:spcAft>
              <a:buChar char="•"/>
              <a:defRPr sz="2400">
                <a:solidFill>
                  <a:schemeClr val="tx1"/>
                </a:solidFill>
                <a:latin typeface="Arial" charset="0"/>
              </a:defRPr>
            </a:lvl9pPr>
          </a:lstStyle>
          <a:p>
            <a:pPr eaLnBrk="1" hangingPunct="1"/>
            <a:fld id="{39CB26ED-AE6C-4FEC-B01B-ECC9270345B2}" type="slidenum">
              <a:rPr lang="en-US" sz="1200">
                <a:latin typeface="Times New Roman" pitchFamily="18" charset="0"/>
              </a:rPr>
              <a:pPr eaLnBrk="1" hangingPunct="1"/>
              <a:t>5</a:t>
            </a:fld>
            <a:endParaRPr lang="en-US" sz="1200">
              <a:latin typeface="Times New Roman" pitchFamily="18" charset="0"/>
            </a:endParaRPr>
          </a:p>
        </p:txBody>
      </p:sp>
    </p:spTree>
    <p:extLst>
      <p:ext uri="{BB962C8B-B14F-4D97-AF65-F5344CB8AC3E}">
        <p14:creationId xmlns:p14="http://schemas.microsoft.com/office/powerpoint/2010/main" val="30767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6</a:t>
            </a:fld>
            <a:endParaRPr lang="en-US" dirty="0"/>
          </a:p>
        </p:txBody>
      </p:sp>
    </p:spTree>
    <p:extLst>
      <p:ext uri="{BB962C8B-B14F-4D97-AF65-F5344CB8AC3E}">
        <p14:creationId xmlns:p14="http://schemas.microsoft.com/office/powerpoint/2010/main" val="160753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8</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2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9</a:t>
            </a:fld>
            <a:endParaRPr lang="en-US" dirty="0"/>
          </a:p>
        </p:txBody>
      </p:sp>
    </p:spTree>
    <p:extLst>
      <p:ext uri="{BB962C8B-B14F-4D97-AF65-F5344CB8AC3E}">
        <p14:creationId xmlns:p14="http://schemas.microsoft.com/office/powerpoint/2010/main" val="254710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10</a:t>
            </a:fld>
            <a:endParaRPr lang="en-US" dirty="0"/>
          </a:p>
        </p:txBody>
      </p:sp>
      <p:sp>
        <p:nvSpPr>
          <p:cNvPr id="3" name="Notes Placeholder 2"/>
          <p:cNvSpPr>
            <a:spLocks noGrp="1"/>
          </p:cNvSpPr>
          <p:nvPr>
            <p:ph type="body" idx="1"/>
          </p:nvPr>
        </p:nvSpPr>
        <p:spPr/>
        <p:txBody>
          <a:bodyPr/>
          <a:lstStyle/>
          <a:p>
            <a:pPr marL="172273" indent="-172273" defTabSz="918789">
              <a:buFont typeface="Arial" panose="020B0604020202020204" pitchFamily="34" charset="0"/>
              <a:buChar char="•"/>
              <a:defRPr/>
            </a:pPr>
            <a:r>
              <a:rPr lang="en-US" baseline="0" dirty="0" smtClean="0"/>
              <a:t>Another way in which UAS are revolutionary is how they affect the FAA. </a:t>
            </a:r>
            <a:endParaRPr lang="en-US" dirty="0" smtClean="0"/>
          </a:p>
          <a:p>
            <a:pPr marL="172273" indent="-172273">
              <a:buFont typeface="Arial" panose="020B0604020202020204" pitchFamily="34" charset="0"/>
              <a:buChar char="•"/>
            </a:pPr>
            <a:r>
              <a:rPr lang="en-US" dirty="0" smtClean="0"/>
              <a:t>UAS touches nearly all</a:t>
            </a:r>
            <a:r>
              <a:rPr lang="en-US" baseline="0" dirty="0" smtClean="0"/>
              <a:t> FAA lines of business and staff offices</a:t>
            </a:r>
          </a:p>
          <a:p>
            <a:pPr marL="172273" indent="-172273">
              <a:buFont typeface="Arial" panose="020B0604020202020204" pitchFamily="34" charset="0"/>
              <a:buChar char="•"/>
            </a:pPr>
            <a:r>
              <a:rPr lang="en-US" baseline="0" dirty="0" smtClean="0"/>
              <a:t>Consider the Part 107 rule, which just became effective at the end of August 2016. This is the first rule for the routine use of small UAS and is already having a major impact on the aviation landscape. Nearly every office in the agency had a hand in creating and implementing the rule – whether it was ATO creating a portal for airspace authorizations, to AGI prepping Congress the day the final rule was announced. </a:t>
            </a:r>
          </a:p>
          <a:p>
            <a:endParaRPr lang="en-US" dirty="0"/>
          </a:p>
        </p:txBody>
      </p:sp>
    </p:spTree>
    <p:extLst>
      <p:ext uri="{BB962C8B-B14F-4D97-AF65-F5344CB8AC3E}">
        <p14:creationId xmlns:p14="http://schemas.microsoft.com/office/powerpoint/2010/main" val="184064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69319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91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pic>
        <p:nvPicPr>
          <p:cNvPr id="1024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082" b="4255"/>
          <a:stretch/>
        </p:blipFill>
        <p:spPr bwMode="auto">
          <a:xfrm>
            <a:off x="5257800" y="0"/>
            <a:ext cx="43523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51"/>
          <p:cNvSpPr txBox="1">
            <a:spLocks noChangeArrowheads="1"/>
          </p:cNvSpPr>
          <p:nvPr userDrawn="1"/>
        </p:nvSpPr>
        <p:spPr bwMode="auto">
          <a:xfrm>
            <a:off x="200676" y="4419600"/>
            <a:ext cx="524889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to:</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Russian Federal Air Transport Agency (FATA)</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by: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Tricia Stacey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Director. UAS International Division</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UAS Integration Office</a:t>
            </a:r>
          </a:p>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Federal Aviation Administration (FAA)</a:t>
            </a:r>
          </a:p>
          <a:p>
            <a:pPr marL="1371600" marR="0" lvl="0" indent="-13716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Date: 	</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November 15, 2017</a:t>
            </a:r>
          </a:p>
        </p:txBody>
      </p:sp>
    </p:spTree>
    <p:extLst>
      <p:ext uri="{BB962C8B-B14F-4D97-AF65-F5344CB8AC3E}">
        <p14:creationId xmlns:p14="http://schemas.microsoft.com/office/powerpoint/2010/main" val="1125994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285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94329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04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4180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150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282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60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41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a:latin typeface="Times New Roman" pitchFamily="18" charset="0"/>
                <a:cs typeface="+mn-cs"/>
              </a:defRPr>
            </a:lvl1pPr>
          </a:lstStyle>
          <a:p>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a:latin typeface="Times New Roman" pitchFamily="18" charset="0"/>
                <a:cs typeface="+mn-cs"/>
              </a:defRPr>
            </a:lvl1pPr>
          </a:lstStyle>
          <a:p>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a:solidFill>
                  <a:schemeClr val="bg1"/>
                </a:solidFill>
                <a:latin typeface="Times New Roman" pitchFamily="18" charset="0"/>
                <a:cs typeface="+mn-cs"/>
              </a:defRPr>
            </a:lvl1pPr>
          </a:lstStyle>
          <a:p>
            <a:fld id="{CDF58BD2-86B7-47B6-AFD4-34AA5C6F893B}" type="slidenum">
              <a:rPr lang="en-US" smtClean="0"/>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nvGrpSpPr>
          <p:cNvPr id="1032" name="Group 25"/>
          <p:cNvGrpSpPr>
            <a:grpSpLocks/>
          </p:cNvGrpSpPr>
          <p:nvPr/>
        </p:nvGrpSpPr>
        <p:grpSpPr bwMode="auto">
          <a:xfrm>
            <a:off x="5708650" y="6124575"/>
            <a:ext cx="1895475" cy="661988"/>
            <a:chOff x="3596" y="3858"/>
            <a:chExt cx="1194" cy="417"/>
          </a:xfrm>
        </p:grpSpPr>
        <p:pic>
          <p:nvPicPr>
            <p:cNvPr id="1036"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0" y="3895"/>
              <a:ext cx="770"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200" b="1" dirty="0">
                  <a:solidFill>
                    <a:schemeClr val="bg1"/>
                  </a:solidFill>
                  <a:latin typeface="Calibri" panose="020F0502020204030204" pitchFamily="34" charset="0"/>
                  <a:cs typeface="Calibri" panose="020F0502020204030204" pitchFamily="34" charset="0"/>
                </a:rPr>
                <a:t>Federal Aviation</a:t>
              </a:r>
            </a:p>
            <a:p>
              <a:pPr>
                <a:lnSpc>
                  <a:spcPct val="85000"/>
                </a:lnSpc>
              </a:pPr>
              <a:r>
                <a:rPr lang="en-US" sz="1200" b="1" dirty="0">
                  <a:solidFill>
                    <a:schemeClr val="bg1"/>
                  </a:solidFill>
                  <a:latin typeface="Calibri" panose="020F0502020204030204" pitchFamily="34" charset="0"/>
                  <a:cs typeface="Calibri" panose="020F0502020204030204" pitchFamily="34" charset="0"/>
                </a:rPr>
                <a:t>Administration</a:t>
              </a:r>
            </a:p>
          </p:txBody>
        </p:sp>
      </p:grpSp>
      <p:sp>
        <p:nvSpPr>
          <p:cNvPr id="1033" name="Text Box 29"/>
          <p:cNvSpPr txBox="1">
            <a:spLocks noChangeArrowheads="1"/>
          </p:cNvSpPr>
          <p:nvPr/>
        </p:nvSpPr>
        <p:spPr bwMode="auto">
          <a:xfrm>
            <a:off x="396875" y="6200001"/>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baseline="0" dirty="0" smtClean="0">
                <a:solidFill>
                  <a:srgbClr val="C0C0C0"/>
                </a:solidFill>
                <a:latin typeface="Calibri" panose="020F0502020204030204" pitchFamily="34" charset="0"/>
                <a:cs typeface="Calibri" panose="020F0502020204030204" pitchFamily="34" charset="0"/>
              </a:rPr>
              <a:t>FAA Organizational Framework for UAS Integration	</a:t>
            </a:r>
            <a:endParaRPr lang="en-US" sz="1200" dirty="0">
              <a:solidFill>
                <a:srgbClr val="C0C0C0"/>
              </a:solidFill>
              <a:latin typeface="Calibri" panose="020F0502020204030204" pitchFamily="34" charset="0"/>
              <a:cs typeface="Calibri" panose="020F0502020204030204" pitchFamily="34" charset="0"/>
            </a:endParaRPr>
          </a:p>
        </p:txBody>
      </p:sp>
      <p:sp>
        <p:nvSpPr>
          <p:cNvPr id="1035" name="Text Box 33"/>
          <p:cNvSpPr txBox="1">
            <a:spLocks noChangeArrowheads="1"/>
          </p:cNvSpPr>
          <p:nvPr/>
        </p:nvSpPr>
        <p:spPr bwMode="auto">
          <a:xfrm rot="10800000" flipV="1">
            <a:off x="8170863" y="6324600"/>
            <a:ext cx="94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fld id="{BE57A294-C475-4EB4-80AD-4A3D3BD0194F}" type="slidenum">
              <a:rPr lang="en-US" sz="1200" b="1">
                <a:solidFill>
                  <a:srgbClr val="C0C0C0"/>
                </a:solidFill>
              </a:rPr>
              <a:pPr algn="ctr"/>
              <a:t>‹#›</a:t>
            </a:fld>
            <a:endParaRPr lang="en-US" sz="1200" dirty="0">
              <a:solidFill>
                <a:srgbClr val="C0C0C0"/>
              </a:solidFill>
            </a:endParaRPr>
          </a:p>
        </p:txBody>
      </p:sp>
      <p:sp>
        <p:nvSpPr>
          <p:cNvPr id="2" name="TextBox 1"/>
          <p:cNvSpPr txBox="1"/>
          <p:nvPr/>
        </p:nvSpPr>
        <p:spPr>
          <a:xfrm>
            <a:off x="6381750" y="6501382"/>
            <a:ext cx="2308225" cy="53860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C0C0C0"/>
                </a:solidFill>
                <a:latin typeface="Calibri" panose="020F0502020204030204" pitchFamily="34" charset="0"/>
                <a:cs typeface="Calibri" panose="020F0502020204030204" pitchFamily="34" charset="0"/>
              </a:rPr>
              <a:t>www.faa.gov/uas</a:t>
            </a:r>
          </a:p>
          <a:p>
            <a:endParaRPr lang="en-US" dirty="0"/>
          </a:p>
        </p:txBody>
      </p:sp>
      <p:sp>
        <p:nvSpPr>
          <p:cNvPr id="15" name="Text Box 29"/>
          <p:cNvSpPr txBox="1">
            <a:spLocks noChangeArrowheads="1"/>
          </p:cNvSpPr>
          <p:nvPr/>
        </p:nvSpPr>
        <p:spPr bwMode="auto">
          <a:xfrm>
            <a:off x="396875" y="6400800"/>
            <a:ext cx="4784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00" b="1" baseline="0" dirty="0" smtClean="0">
                <a:solidFill>
                  <a:srgbClr val="C0C0C0"/>
                </a:solidFill>
                <a:latin typeface="Calibri" panose="020F0502020204030204" pitchFamily="34" charset="0"/>
                <a:cs typeface="Calibri" panose="020F0502020204030204" pitchFamily="34" charset="0"/>
              </a:rPr>
              <a:t>November 15, 2017</a:t>
            </a:r>
            <a:endParaRPr lang="en-US" sz="1100" dirty="0">
              <a:solidFill>
                <a:srgbClr val="C0C0C0"/>
              </a:solidFill>
              <a:latin typeface="Calibri" panose="020F0502020204030204" pitchFamily="34" charset="0"/>
              <a:cs typeface="Calibri" panose="020F0502020204030204" pitchFamily="34" charset="0"/>
            </a:endParaRPr>
          </a:p>
        </p:txBody>
      </p:sp>
      <p:pic>
        <p:nvPicPr>
          <p:cNvPr id="16" name="Picture 5" descr="C:\Documents and Settings\Charles\Application Data\Microsoft\Media Catalog\FAAST_PPT_BtmGrphc.bmp"/>
          <p:cNvPicPr>
            <a:picLocks noChangeArrowheads="1"/>
          </p:cNvPicPr>
          <p:nvPr/>
        </p:nvPicPr>
        <p:blipFill rotWithShape="1">
          <a:blip r:embed="rId14">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4">
            <a:extLst>
              <a:ext uri="{28A0092B-C50C-407E-A947-70E740481C1C}">
                <a14:useLocalDpi xmlns:a14="http://schemas.microsoft.com/office/drawing/2010/main" val="0"/>
              </a:ext>
            </a:extLst>
          </a:blip>
          <a:srcRect r="9825"/>
          <a:stretch/>
        </p:blipFill>
        <p:spPr bwMode="auto">
          <a:xfrm>
            <a:off x="0"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1" r:id="rId11"/>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1D2F68"/>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image" Target="../media/image12.jpeg"/><Relationship Id="rId17" Type="http://schemas.openxmlformats.org/officeDocument/2006/relationships/image" Target="../media/image16.jpeg"/><Relationship Id="rId2" Type="http://schemas.openxmlformats.org/officeDocument/2006/relationships/notesSlide" Target="../notesSlides/notesSlide7.xml"/><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jpe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5181600" cy="3124200"/>
          </a:xfrm>
        </p:spPr>
        <p:txBody>
          <a:bodyPr/>
          <a:lstStyle/>
          <a:p>
            <a:r>
              <a:rPr lang="en-US" sz="4000" dirty="0" smtClean="0"/>
              <a:t>FAA </a:t>
            </a:r>
            <a:r>
              <a:rPr lang="en-US" sz="4000" dirty="0"/>
              <a:t>Organizational Framework for UAS </a:t>
            </a:r>
            <a:r>
              <a:rPr lang="en-US" sz="4000" dirty="0" smtClean="0"/>
              <a:t>Integration</a:t>
            </a:r>
            <a:r>
              <a:rPr lang="en-US" sz="3800" dirty="0"/>
              <a:t/>
            </a:r>
            <a:br>
              <a:rPr lang="en-US" sz="3800" dirty="0"/>
            </a:br>
            <a:endParaRPr lang="en-US" sz="3800" dirty="0"/>
          </a:p>
        </p:txBody>
      </p:sp>
    </p:spTree>
    <p:extLst>
      <p:ext uri="{BB962C8B-B14F-4D97-AF65-F5344CB8AC3E}">
        <p14:creationId xmlns:p14="http://schemas.microsoft.com/office/powerpoint/2010/main" val="102976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179"/>
          <p:cNvSpPr/>
          <p:nvPr/>
        </p:nvSpPr>
        <p:spPr bwMode="auto">
          <a:xfrm>
            <a:off x="6248400" y="1546087"/>
            <a:ext cx="2842376" cy="4397515"/>
          </a:xfrm>
          <a:prstGeom prst="roundRect">
            <a:avLst/>
          </a:prstGeom>
          <a:solidFill>
            <a:schemeClr val="bg1">
              <a:lumMod val="75000"/>
            </a:schemeClr>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178" name="Rounded Rectangle 177"/>
          <p:cNvSpPr/>
          <p:nvPr/>
        </p:nvSpPr>
        <p:spPr bwMode="auto">
          <a:xfrm>
            <a:off x="228600" y="1371600"/>
            <a:ext cx="2590800" cy="4572001"/>
          </a:xfrm>
          <a:prstGeom prst="roundRect">
            <a:avLst/>
          </a:prstGeom>
          <a:solidFill>
            <a:schemeClr val="bg1">
              <a:lumMod val="75000"/>
            </a:schemeClr>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3196710" y="914400"/>
            <a:ext cx="2846508" cy="70788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600" b="1" dirty="0" smtClean="0">
                <a:latin typeface="Calibri" panose="020F0502020204030204" pitchFamily="34" charset="0"/>
                <a:cs typeface="Calibri" panose="020F0502020204030204" pitchFamily="34" charset="0"/>
              </a:rPr>
              <a:t>FAA Deputy Administrator</a:t>
            </a:r>
          </a:p>
          <a:p>
            <a:pPr algn="ctr" fontAlgn="base">
              <a:spcBef>
                <a:spcPct val="50000"/>
              </a:spcBef>
              <a:spcAft>
                <a:spcPct val="0"/>
              </a:spcAft>
            </a:pPr>
            <a:r>
              <a:rPr lang="en-US" sz="1600" b="1" i="1" dirty="0">
                <a:latin typeface="Calibri" panose="020F0502020204030204" pitchFamily="34" charset="0"/>
                <a:cs typeface="Calibri" panose="020F0502020204030204" pitchFamily="34" charset="0"/>
              </a:rPr>
              <a:t>UAS </a:t>
            </a:r>
            <a:r>
              <a:rPr lang="en-US" sz="1600" b="1" i="1" dirty="0" smtClean="0">
                <a:latin typeface="Calibri" panose="020F0502020204030204" pitchFamily="34" charset="0"/>
                <a:cs typeface="Calibri" panose="020F0502020204030204" pitchFamily="34" charset="0"/>
              </a:rPr>
              <a:t>Board</a:t>
            </a:r>
            <a:endParaRPr lang="en-US" sz="1600" b="1" i="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28600" y="152400"/>
            <a:ext cx="8763000" cy="609600"/>
          </a:xfrm>
        </p:spPr>
        <p:txBody>
          <a:bodyPr/>
          <a:lstStyle/>
          <a:p>
            <a:r>
              <a:rPr lang="en-US" dirty="0" smtClean="0">
                <a:solidFill>
                  <a:srgbClr val="002060"/>
                </a:solidFill>
              </a:rPr>
              <a:t>Leading the FAA on Integration Efforts</a:t>
            </a:r>
            <a:endParaRPr lang="en-US" dirty="0">
              <a:solidFill>
                <a:srgbClr val="002060"/>
              </a:solidFill>
            </a:endParaRPr>
          </a:p>
        </p:txBody>
      </p:sp>
      <p:sp>
        <p:nvSpPr>
          <p:cNvPr id="18" name="Rectangle 17"/>
          <p:cNvSpPr/>
          <p:nvPr/>
        </p:nvSpPr>
        <p:spPr bwMode="auto">
          <a:xfrm>
            <a:off x="6384361" y="1081797"/>
            <a:ext cx="1921439" cy="307777"/>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r>
              <a:rPr lang="en-US" sz="1400" dirty="0" smtClean="0">
                <a:latin typeface="Calibri" panose="020F0502020204030204" pitchFamily="34" charset="0"/>
                <a:cs typeface="Calibri" panose="020F0502020204030204" pitchFamily="34" charset="0"/>
              </a:rPr>
              <a:t>UAS Senior </a:t>
            </a:r>
            <a:r>
              <a:rPr lang="en-US" sz="1400" dirty="0">
                <a:latin typeface="Calibri" panose="020F0502020204030204" pitchFamily="34" charset="0"/>
                <a:cs typeface="Calibri" panose="020F0502020204030204" pitchFamily="34" charset="0"/>
              </a:rPr>
              <a:t>Advisor</a:t>
            </a:r>
          </a:p>
        </p:txBody>
      </p:sp>
      <p:cxnSp>
        <p:nvCxnSpPr>
          <p:cNvPr id="24" name="Straight Connector 23"/>
          <p:cNvCxnSpPr>
            <a:endCxn id="18" idx="1"/>
          </p:cNvCxnSpPr>
          <p:nvPr/>
        </p:nvCxnSpPr>
        <p:spPr bwMode="auto">
          <a:xfrm>
            <a:off x="6065471" y="1235685"/>
            <a:ext cx="318890" cy="1"/>
          </a:xfrm>
          <a:prstGeom prst="line">
            <a:avLst/>
          </a:prstGeom>
          <a:ln w="19050"/>
          <a:extLst/>
        </p:spPr>
        <p:style>
          <a:lnRef idx="1">
            <a:schemeClr val="accent4"/>
          </a:lnRef>
          <a:fillRef idx="0">
            <a:schemeClr val="accent4"/>
          </a:fillRef>
          <a:effectRef idx="0">
            <a:schemeClr val="accent4"/>
          </a:effectRef>
          <a:fontRef idx="minor">
            <a:schemeClr val="tx1"/>
          </a:fontRef>
        </p:style>
      </p:cxnSp>
      <p:sp>
        <p:nvSpPr>
          <p:cNvPr id="52" name="Rectangle 51"/>
          <p:cNvSpPr/>
          <p:nvPr/>
        </p:nvSpPr>
        <p:spPr bwMode="auto">
          <a:xfrm>
            <a:off x="457200" y="3309748"/>
            <a:ext cx="2174931" cy="1308050"/>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b="1" dirty="0" smtClean="0">
                <a:solidFill>
                  <a:schemeClr val="bg1"/>
                </a:solidFill>
                <a:latin typeface="Calibri" panose="020F0502020204030204" pitchFamily="34" charset="0"/>
                <a:cs typeface="Calibri" panose="020F0502020204030204" pitchFamily="34" charset="0"/>
              </a:rPr>
              <a:t>Aviation Safety</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Flight Standards</a:t>
            </a:r>
          </a:p>
          <a:p>
            <a:pPr marL="0" marR="0" indent="0" algn="ctr" defTabSz="914400" rtl="0" eaLnBrk="1" fontAlgn="base" latinLnBrk="0" hangingPunct="1">
              <a:lnSpc>
                <a:spcPct val="100000"/>
              </a:lnSpc>
              <a:spcBef>
                <a:spcPct val="50000"/>
              </a:spcBef>
              <a:spcAft>
                <a:spcPct val="0"/>
              </a:spcAft>
              <a:buClrTx/>
              <a:buSzTx/>
              <a:tabLst/>
            </a:pPr>
            <a:r>
              <a:rPr lang="en-US" sz="1400" dirty="0" smtClean="0">
                <a:solidFill>
                  <a:schemeClr val="bg1"/>
                </a:solidFill>
                <a:latin typeface="Calibri" panose="020F0502020204030204" pitchFamily="34" charset="0"/>
                <a:cs typeface="Calibri" panose="020F0502020204030204" pitchFamily="34" charset="0"/>
              </a:rPr>
              <a:t>Aircraft Certification</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Rulemaking</a:t>
            </a:r>
          </a:p>
        </p:txBody>
      </p:sp>
      <p:sp>
        <p:nvSpPr>
          <p:cNvPr id="56" name="Rectangle 55"/>
          <p:cNvSpPr/>
          <p:nvPr/>
        </p:nvSpPr>
        <p:spPr bwMode="auto">
          <a:xfrm>
            <a:off x="457199" y="1569185"/>
            <a:ext cx="2174931" cy="1631216"/>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b="1" dirty="0" smtClean="0">
                <a:solidFill>
                  <a:schemeClr val="bg1"/>
                </a:solidFill>
                <a:latin typeface="Calibri" panose="020F0502020204030204" pitchFamily="34" charset="0"/>
                <a:cs typeface="Calibri" panose="020F0502020204030204" pitchFamily="34" charset="0"/>
              </a:rPr>
              <a:t>Air Traffic</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Mission Support</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Emerging Technologies</a:t>
            </a:r>
          </a:p>
          <a:p>
            <a:pPr marL="0" marR="0" indent="0" algn="ctr" defTabSz="914400" rtl="0" eaLnBrk="1" fontAlgn="base" latinLnBrk="0" hangingPunct="1">
              <a:lnSpc>
                <a:spcPct val="100000"/>
              </a:lnSpc>
              <a:spcBef>
                <a:spcPct val="50000"/>
              </a:spcBef>
              <a:spcAft>
                <a:spcPct val="0"/>
              </a:spcAft>
              <a:buClrTx/>
              <a:buSzTx/>
              <a:tabLst/>
            </a:pPr>
            <a:r>
              <a:rPr lang="en-US" sz="1400" dirty="0" smtClean="0">
                <a:solidFill>
                  <a:schemeClr val="bg1"/>
                </a:solidFill>
                <a:latin typeface="Calibri" panose="020F0502020204030204" pitchFamily="34" charset="0"/>
                <a:cs typeface="Calibri" panose="020F0502020204030204" pitchFamily="34" charset="0"/>
              </a:rPr>
              <a:t>System Operations</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Program Management</a:t>
            </a:r>
          </a:p>
        </p:txBody>
      </p:sp>
      <p:sp>
        <p:nvSpPr>
          <p:cNvPr id="57" name="Rectangle 56"/>
          <p:cNvSpPr/>
          <p:nvPr/>
        </p:nvSpPr>
        <p:spPr bwMode="auto">
          <a:xfrm>
            <a:off x="457200" y="5452647"/>
            <a:ext cx="2174929" cy="338554"/>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b="1" dirty="0" smtClean="0">
                <a:solidFill>
                  <a:schemeClr val="bg1"/>
                </a:solidFill>
                <a:latin typeface="Calibri" panose="020F0502020204030204" pitchFamily="34" charset="0"/>
                <a:cs typeface="Calibri" panose="020F0502020204030204" pitchFamily="34" charset="0"/>
              </a:rPr>
              <a:t>Airports</a:t>
            </a:r>
          </a:p>
        </p:txBody>
      </p:sp>
      <p:sp>
        <p:nvSpPr>
          <p:cNvPr id="64" name="Rectangle 63"/>
          <p:cNvSpPr/>
          <p:nvPr/>
        </p:nvSpPr>
        <p:spPr bwMode="auto">
          <a:xfrm>
            <a:off x="457200" y="4749226"/>
            <a:ext cx="2174930"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600" b="1" dirty="0" smtClean="0">
                <a:solidFill>
                  <a:schemeClr val="bg1"/>
                </a:solidFill>
                <a:latin typeface="Calibri" panose="020F0502020204030204" pitchFamily="34" charset="0"/>
                <a:cs typeface="Calibri" panose="020F0502020204030204" pitchFamily="34" charset="0"/>
              </a:rPr>
              <a:t>Security &amp; Hazardous Materials</a:t>
            </a:r>
          </a:p>
        </p:txBody>
      </p:sp>
      <p:sp>
        <p:nvSpPr>
          <p:cNvPr id="67" name="Rectangle 66"/>
          <p:cNvSpPr/>
          <p:nvPr/>
        </p:nvSpPr>
        <p:spPr bwMode="auto">
          <a:xfrm>
            <a:off x="6433475" y="1707685"/>
            <a:ext cx="2416968" cy="1492716"/>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400" b="1" dirty="0" smtClean="0">
                <a:solidFill>
                  <a:schemeClr val="bg1"/>
                </a:solidFill>
                <a:latin typeface="Calibri" panose="020F0502020204030204" pitchFamily="34" charset="0"/>
                <a:cs typeface="Calibri" panose="020F0502020204030204" pitchFamily="34" charset="0"/>
              </a:rPr>
              <a:t>Policy, International Affairs, &amp; Environment</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Aviation Policy &amp; Plans</a:t>
            </a:r>
          </a:p>
          <a:p>
            <a:pPr marL="0" marR="0" indent="0" algn="ctr" defTabSz="914400" rtl="0" eaLnBrk="1" fontAlgn="base" latinLnBrk="0" hangingPunct="1">
              <a:lnSpc>
                <a:spcPct val="100000"/>
              </a:lnSpc>
              <a:spcBef>
                <a:spcPct val="50000"/>
              </a:spcBef>
              <a:spcAft>
                <a:spcPct val="0"/>
              </a:spcAft>
              <a:buClrTx/>
              <a:buSzTx/>
              <a:tabLst/>
            </a:pPr>
            <a:r>
              <a:rPr lang="en-US" sz="1400" dirty="0" smtClean="0">
                <a:solidFill>
                  <a:schemeClr val="bg1"/>
                </a:solidFill>
                <a:latin typeface="Calibri" panose="020F0502020204030204" pitchFamily="34" charset="0"/>
                <a:cs typeface="Calibri" panose="020F0502020204030204" pitchFamily="34" charset="0"/>
              </a:rPr>
              <a:t>International Affairs</a:t>
            </a:r>
          </a:p>
          <a:p>
            <a:pPr marL="0" marR="0" indent="0" algn="ctr" defTabSz="914400" rtl="0" eaLnBrk="1" fontAlgn="base" latinLnBrk="0" hangingPunct="1">
              <a:lnSpc>
                <a:spcPct val="100000"/>
              </a:lnSpc>
              <a:spcBef>
                <a:spcPct val="50000"/>
              </a:spcBef>
              <a:spcAft>
                <a:spcPct val="0"/>
              </a:spcAft>
              <a:buClrTx/>
              <a:buSzTx/>
              <a:tabLst/>
            </a:pPr>
            <a:r>
              <a:rPr lang="en-US" sz="1400" dirty="0" smtClean="0">
                <a:solidFill>
                  <a:schemeClr val="bg1"/>
                </a:solidFill>
                <a:latin typeface="Calibri" panose="020F0502020204030204" pitchFamily="34" charset="0"/>
                <a:cs typeface="Calibri" panose="020F0502020204030204" pitchFamily="34" charset="0"/>
              </a:rPr>
              <a:t>Environment &amp; Energy</a:t>
            </a:r>
          </a:p>
        </p:txBody>
      </p:sp>
      <p:sp>
        <p:nvSpPr>
          <p:cNvPr id="68" name="Rectangle 67"/>
          <p:cNvSpPr/>
          <p:nvPr/>
        </p:nvSpPr>
        <p:spPr bwMode="auto">
          <a:xfrm>
            <a:off x="6434237" y="3361982"/>
            <a:ext cx="2416968" cy="1169551"/>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400" b="1" dirty="0" smtClean="0">
                <a:solidFill>
                  <a:schemeClr val="bg1"/>
                </a:solidFill>
                <a:latin typeface="Calibri" panose="020F0502020204030204" pitchFamily="34" charset="0"/>
                <a:cs typeface="Calibri" panose="020F0502020204030204" pitchFamily="34" charset="0"/>
              </a:rPr>
              <a:t>Finance and Management</a:t>
            </a:r>
          </a:p>
          <a:p>
            <a:pPr marL="0" marR="0" indent="0" algn="ctr" defTabSz="914400" rtl="0" eaLnBrk="1" fontAlgn="base" latinLnBrk="0" hangingPunct="1">
              <a:lnSpc>
                <a:spcPct val="100000"/>
              </a:lnSpc>
              <a:spcBef>
                <a:spcPct val="50000"/>
              </a:spcBef>
              <a:spcAft>
                <a:spcPct val="0"/>
              </a:spcAft>
              <a:buClrTx/>
              <a:buSzTx/>
              <a:tabLst/>
            </a:pPr>
            <a: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IT Services </a:t>
            </a:r>
            <a:br>
              <a:rPr kumimoji="0" lang="en-US" sz="140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br>
            <a:r>
              <a:rPr lang="en-US" sz="1400" dirty="0" smtClean="0">
                <a:solidFill>
                  <a:schemeClr val="bg1"/>
                </a:solidFill>
                <a:latin typeface="Calibri" panose="020F0502020204030204" pitchFamily="34" charset="0"/>
                <a:cs typeface="Calibri" panose="020F0502020204030204" pitchFamily="34" charset="0"/>
              </a:rPr>
              <a:t>Financial Services</a:t>
            </a:r>
          </a:p>
          <a:p>
            <a:pPr marL="0" marR="0" indent="0" algn="ctr" defTabSz="914400" rtl="0" eaLnBrk="1" fontAlgn="base" latinLnBrk="0" hangingPunct="1">
              <a:lnSpc>
                <a:spcPct val="100000"/>
              </a:lnSpc>
              <a:spcBef>
                <a:spcPct val="50000"/>
              </a:spcBef>
              <a:spcAft>
                <a:spcPct val="0"/>
              </a:spcAft>
              <a:buClrTx/>
              <a:buSzTx/>
              <a:tabLst/>
            </a:pPr>
            <a:r>
              <a:rPr lang="en-US" sz="1400" dirty="0" smtClean="0">
                <a:solidFill>
                  <a:schemeClr val="bg1"/>
                </a:solidFill>
                <a:latin typeface="Calibri" panose="020F0502020204030204" pitchFamily="34" charset="0"/>
                <a:cs typeface="Calibri" panose="020F0502020204030204" pitchFamily="34" charset="0"/>
              </a:rPr>
              <a:t>Acquisitions and Business</a:t>
            </a:r>
          </a:p>
        </p:txBody>
      </p:sp>
      <p:sp>
        <p:nvSpPr>
          <p:cNvPr id="70" name="Rectangle 69"/>
          <p:cNvSpPr/>
          <p:nvPr/>
        </p:nvSpPr>
        <p:spPr bwMode="auto">
          <a:xfrm>
            <a:off x="6433475" y="4706038"/>
            <a:ext cx="990601" cy="323163"/>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1200" b="1" dirty="0" err="1" smtClean="0">
                <a:solidFill>
                  <a:schemeClr val="bg1"/>
                </a:solidFill>
                <a:latin typeface="Calibri" panose="020F0502020204030204" pitchFamily="34" charset="0"/>
                <a:cs typeface="Calibri" panose="020F0502020204030204" pitchFamily="34" charset="0"/>
              </a:rPr>
              <a:t>NextGen</a:t>
            </a:r>
            <a:endParaRPr kumimoji="0" lang="en-US" sz="12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p:txBody>
      </p:sp>
      <p:sp>
        <p:nvSpPr>
          <p:cNvPr id="71" name="Rectangle 70"/>
          <p:cNvSpPr/>
          <p:nvPr/>
        </p:nvSpPr>
        <p:spPr bwMode="auto">
          <a:xfrm>
            <a:off x="7540560" y="4697951"/>
            <a:ext cx="1309883" cy="323165"/>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1200" b="1" dirty="0" smtClean="0">
                <a:solidFill>
                  <a:schemeClr val="bg1"/>
                </a:solidFill>
                <a:latin typeface="Calibri" panose="020F0502020204030204" pitchFamily="34" charset="0"/>
                <a:cs typeface="Calibri" panose="020F0502020204030204" pitchFamily="34" charset="0"/>
              </a:rPr>
              <a:t>Chief Counsel</a:t>
            </a:r>
            <a:endParaRPr kumimoji="0" lang="en-US" sz="12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p:txBody>
      </p:sp>
      <p:sp>
        <p:nvSpPr>
          <p:cNvPr id="76" name="Rectangle 75"/>
          <p:cNvSpPr/>
          <p:nvPr/>
        </p:nvSpPr>
        <p:spPr bwMode="auto">
          <a:xfrm>
            <a:off x="6433476" y="5468037"/>
            <a:ext cx="2416968" cy="323164"/>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lang="en-US" sz="1200" b="1" dirty="0" smtClean="0">
                <a:solidFill>
                  <a:schemeClr val="bg1"/>
                </a:solidFill>
                <a:latin typeface="Calibri" panose="020F0502020204030204" pitchFamily="34" charset="0"/>
                <a:cs typeface="Calibri" panose="020F0502020204030204" pitchFamily="34" charset="0"/>
              </a:rPr>
              <a:t>Communications</a:t>
            </a:r>
            <a:endParaRPr kumimoji="0" lang="en-US" sz="12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p:txBody>
      </p:sp>
      <p:sp>
        <p:nvSpPr>
          <p:cNvPr id="77" name="Rectangle 76"/>
          <p:cNvSpPr/>
          <p:nvPr/>
        </p:nvSpPr>
        <p:spPr bwMode="auto">
          <a:xfrm>
            <a:off x="6433476" y="5105401"/>
            <a:ext cx="2416968" cy="276999"/>
          </a:xfrm>
          <a:prstGeom prst="rect">
            <a:avLst/>
          </a:prstGeom>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1200" b="1" dirty="0" smtClean="0">
                <a:solidFill>
                  <a:schemeClr val="bg1"/>
                </a:solidFill>
                <a:latin typeface="Calibri" panose="020F0502020204030204" pitchFamily="34" charset="0"/>
                <a:cs typeface="Calibri" panose="020F0502020204030204" pitchFamily="34" charset="0"/>
              </a:rPr>
              <a:t>Government &amp; Industry Affairs</a:t>
            </a:r>
            <a:endParaRPr kumimoji="0" lang="en-US" sz="12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p:txBody>
      </p:sp>
      <p:cxnSp>
        <p:nvCxnSpPr>
          <p:cNvPr id="38" name="Straight Connector 37"/>
          <p:cNvCxnSpPr>
            <a:stCxn id="10" idx="2"/>
            <a:endCxn id="35" idx="0"/>
          </p:cNvCxnSpPr>
          <p:nvPr/>
        </p:nvCxnSpPr>
        <p:spPr bwMode="auto">
          <a:xfrm>
            <a:off x="4619964" y="1622286"/>
            <a:ext cx="1" cy="1675284"/>
          </a:xfrm>
          <a:prstGeom prst="line">
            <a:avLst/>
          </a:prstGeom>
          <a:ln w="19050">
            <a:prstDash val="dash"/>
          </a:ln>
          <a:extLst/>
        </p:spPr>
        <p:style>
          <a:lnRef idx="1">
            <a:schemeClr val="accent4"/>
          </a:lnRef>
          <a:fillRef idx="0">
            <a:schemeClr val="accent4"/>
          </a:fillRef>
          <a:effectRef idx="0">
            <a:schemeClr val="accent4"/>
          </a:effectRef>
          <a:fontRef idx="minor">
            <a:schemeClr val="tx1"/>
          </a:fontRef>
        </p:style>
      </p:cxnSp>
      <p:cxnSp>
        <p:nvCxnSpPr>
          <p:cNvPr id="49" name="Straight Connector 48"/>
          <p:cNvCxnSpPr>
            <a:stCxn id="35" idx="7"/>
            <a:endCxn id="67" idx="1"/>
          </p:cNvCxnSpPr>
          <p:nvPr/>
        </p:nvCxnSpPr>
        <p:spPr bwMode="auto">
          <a:xfrm flipV="1">
            <a:off x="5344239" y="2454043"/>
            <a:ext cx="1089236" cy="1033670"/>
          </a:xfrm>
          <a:prstGeom prst="line">
            <a:avLst/>
          </a:prstGeom>
          <a:ln w="19050">
            <a:prstDash val="dash"/>
          </a:ln>
          <a:extLst/>
        </p:spPr>
        <p:style>
          <a:lnRef idx="1">
            <a:schemeClr val="accent6"/>
          </a:lnRef>
          <a:fillRef idx="0">
            <a:schemeClr val="accent6"/>
          </a:fillRef>
          <a:effectRef idx="0">
            <a:schemeClr val="accent6"/>
          </a:effectRef>
          <a:fontRef idx="minor">
            <a:schemeClr val="tx1"/>
          </a:fontRef>
        </p:style>
      </p:cxnSp>
      <p:cxnSp>
        <p:nvCxnSpPr>
          <p:cNvPr id="79" name="Straight Connector 78"/>
          <p:cNvCxnSpPr>
            <a:stCxn id="35" idx="6"/>
            <a:endCxn id="68" idx="1"/>
          </p:cNvCxnSpPr>
          <p:nvPr/>
        </p:nvCxnSpPr>
        <p:spPr bwMode="auto">
          <a:xfrm flipV="1">
            <a:off x="5644243" y="3946758"/>
            <a:ext cx="789994" cy="1"/>
          </a:xfrm>
          <a:prstGeom prst="line">
            <a:avLst/>
          </a:prstGeom>
          <a:ln w="19050">
            <a:prstDash val="dash"/>
          </a:ln>
          <a:extLst/>
        </p:spPr>
        <p:style>
          <a:lnRef idx="1">
            <a:schemeClr val="accent6"/>
          </a:lnRef>
          <a:fillRef idx="0">
            <a:schemeClr val="accent6"/>
          </a:fillRef>
          <a:effectRef idx="0">
            <a:schemeClr val="accent6"/>
          </a:effectRef>
          <a:fontRef idx="minor">
            <a:schemeClr val="tx1"/>
          </a:fontRef>
        </p:style>
      </p:cxnSp>
      <p:cxnSp>
        <p:nvCxnSpPr>
          <p:cNvPr id="80" name="Straight Connector 79"/>
          <p:cNvCxnSpPr>
            <a:endCxn id="70" idx="1"/>
          </p:cNvCxnSpPr>
          <p:nvPr/>
        </p:nvCxnSpPr>
        <p:spPr bwMode="auto">
          <a:xfrm>
            <a:off x="5423825" y="4114801"/>
            <a:ext cx="1009650" cy="752819"/>
          </a:xfrm>
          <a:prstGeom prst="line">
            <a:avLst/>
          </a:prstGeom>
          <a:ln w="19050">
            <a:prstDash val="dash"/>
          </a:ln>
          <a:extLst/>
        </p:spPr>
        <p:style>
          <a:lnRef idx="1">
            <a:schemeClr val="accent6"/>
          </a:lnRef>
          <a:fillRef idx="0">
            <a:schemeClr val="accent6"/>
          </a:fillRef>
          <a:effectRef idx="0">
            <a:schemeClr val="accent6"/>
          </a:effectRef>
          <a:fontRef idx="minor">
            <a:schemeClr val="tx1"/>
          </a:fontRef>
        </p:style>
      </p:cxnSp>
      <p:cxnSp>
        <p:nvCxnSpPr>
          <p:cNvPr id="82" name="Straight Connector 81"/>
          <p:cNvCxnSpPr>
            <a:stCxn id="35" idx="5"/>
            <a:endCxn id="77" idx="1"/>
          </p:cNvCxnSpPr>
          <p:nvPr/>
        </p:nvCxnSpPr>
        <p:spPr bwMode="auto">
          <a:xfrm>
            <a:off x="5344239" y="4405804"/>
            <a:ext cx="1089237" cy="838097"/>
          </a:xfrm>
          <a:prstGeom prst="line">
            <a:avLst/>
          </a:prstGeom>
          <a:ln w="19050">
            <a:prstDash val="dash"/>
          </a:ln>
          <a:extLst/>
        </p:spPr>
        <p:style>
          <a:lnRef idx="1">
            <a:schemeClr val="accent6"/>
          </a:lnRef>
          <a:fillRef idx="0">
            <a:schemeClr val="accent6"/>
          </a:fillRef>
          <a:effectRef idx="0">
            <a:schemeClr val="accent6"/>
          </a:effectRef>
          <a:fontRef idx="minor">
            <a:schemeClr val="tx1"/>
          </a:fontRef>
        </p:style>
      </p:cxnSp>
      <p:cxnSp>
        <p:nvCxnSpPr>
          <p:cNvPr id="85" name="Straight Connector 84"/>
          <p:cNvCxnSpPr>
            <a:endCxn id="76" idx="1"/>
          </p:cNvCxnSpPr>
          <p:nvPr/>
        </p:nvCxnSpPr>
        <p:spPr bwMode="auto">
          <a:xfrm>
            <a:off x="4975468" y="4491210"/>
            <a:ext cx="1458008" cy="1138409"/>
          </a:xfrm>
          <a:prstGeom prst="line">
            <a:avLst/>
          </a:prstGeom>
          <a:ln w="19050">
            <a:prstDash val="dash"/>
          </a:ln>
          <a:extLst/>
        </p:spPr>
        <p:style>
          <a:lnRef idx="1">
            <a:schemeClr val="accent6"/>
          </a:lnRef>
          <a:fillRef idx="0">
            <a:schemeClr val="accent6"/>
          </a:fillRef>
          <a:effectRef idx="0">
            <a:schemeClr val="accent6"/>
          </a:effectRef>
          <a:fontRef idx="minor">
            <a:schemeClr val="tx1"/>
          </a:fontRef>
        </p:style>
      </p:cxnSp>
      <p:cxnSp>
        <p:nvCxnSpPr>
          <p:cNvPr id="92" name="Straight Connector 91"/>
          <p:cNvCxnSpPr/>
          <p:nvPr/>
        </p:nvCxnSpPr>
        <p:spPr bwMode="auto">
          <a:xfrm flipV="1">
            <a:off x="5029200" y="1389574"/>
            <a:ext cx="1405037" cy="1996374"/>
          </a:xfrm>
          <a:prstGeom prst="line">
            <a:avLst/>
          </a:prstGeom>
          <a:ln w="19050">
            <a:prstDash val="dash"/>
          </a:ln>
          <a:extLst/>
        </p:spPr>
        <p:style>
          <a:lnRef idx="1">
            <a:schemeClr val="accent4"/>
          </a:lnRef>
          <a:fillRef idx="0">
            <a:schemeClr val="accent4"/>
          </a:fillRef>
          <a:effectRef idx="0">
            <a:schemeClr val="accent4"/>
          </a:effectRef>
          <a:fontRef idx="minor">
            <a:schemeClr val="tx1"/>
          </a:fontRef>
        </p:style>
      </p:cxnSp>
      <p:cxnSp>
        <p:nvCxnSpPr>
          <p:cNvPr id="102" name="Straight Connector 101"/>
          <p:cNvCxnSpPr>
            <a:stCxn id="35" idx="2"/>
            <a:endCxn id="52" idx="3"/>
          </p:cNvCxnSpPr>
          <p:nvPr/>
        </p:nvCxnSpPr>
        <p:spPr bwMode="auto">
          <a:xfrm flipH="1">
            <a:off x="2632131" y="3946759"/>
            <a:ext cx="963555" cy="17014"/>
          </a:xfrm>
          <a:prstGeom prst="line">
            <a:avLst/>
          </a:prstGeom>
          <a:ln w="19050">
            <a:solidFill>
              <a:schemeClr val="accent1"/>
            </a:solidFill>
            <a:prstDash val="dash"/>
          </a:ln>
          <a:extLst/>
        </p:spPr>
        <p:style>
          <a:lnRef idx="1">
            <a:schemeClr val="accent6"/>
          </a:lnRef>
          <a:fillRef idx="0">
            <a:schemeClr val="accent6"/>
          </a:fillRef>
          <a:effectRef idx="0">
            <a:schemeClr val="accent6"/>
          </a:effectRef>
          <a:fontRef idx="minor">
            <a:schemeClr val="tx1"/>
          </a:fontRef>
        </p:style>
      </p:cxnSp>
      <p:cxnSp>
        <p:nvCxnSpPr>
          <p:cNvPr id="105" name="Straight Connector 104"/>
          <p:cNvCxnSpPr>
            <a:stCxn id="35" idx="1"/>
            <a:endCxn id="56" idx="3"/>
          </p:cNvCxnSpPr>
          <p:nvPr/>
        </p:nvCxnSpPr>
        <p:spPr bwMode="auto">
          <a:xfrm flipH="1" flipV="1">
            <a:off x="2632130" y="2384793"/>
            <a:ext cx="1263560" cy="1102920"/>
          </a:xfrm>
          <a:prstGeom prst="line">
            <a:avLst/>
          </a:prstGeom>
          <a:ln w="19050">
            <a:solidFill>
              <a:schemeClr val="accent1"/>
            </a:solidFill>
            <a:prstDash val="dash"/>
          </a:ln>
          <a:extLst/>
        </p:spPr>
        <p:style>
          <a:lnRef idx="1">
            <a:schemeClr val="accent6"/>
          </a:lnRef>
          <a:fillRef idx="0">
            <a:schemeClr val="accent6"/>
          </a:fillRef>
          <a:effectRef idx="0">
            <a:schemeClr val="accent6"/>
          </a:effectRef>
          <a:fontRef idx="minor">
            <a:schemeClr val="tx1"/>
          </a:fontRef>
        </p:style>
      </p:cxnSp>
      <p:cxnSp>
        <p:nvCxnSpPr>
          <p:cNvPr id="109" name="Straight Connector 108"/>
          <p:cNvCxnSpPr>
            <a:stCxn id="35" idx="3"/>
            <a:endCxn id="64" idx="3"/>
          </p:cNvCxnSpPr>
          <p:nvPr/>
        </p:nvCxnSpPr>
        <p:spPr bwMode="auto">
          <a:xfrm flipH="1">
            <a:off x="2632130" y="4405804"/>
            <a:ext cx="1263560" cy="635810"/>
          </a:xfrm>
          <a:prstGeom prst="line">
            <a:avLst/>
          </a:prstGeom>
          <a:ln w="19050">
            <a:solidFill>
              <a:schemeClr val="accent1"/>
            </a:solidFill>
            <a:prstDash val="dash"/>
          </a:ln>
          <a:extLst/>
        </p:spPr>
        <p:style>
          <a:lnRef idx="1">
            <a:schemeClr val="accent6"/>
          </a:lnRef>
          <a:fillRef idx="0">
            <a:schemeClr val="accent6"/>
          </a:fillRef>
          <a:effectRef idx="0">
            <a:schemeClr val="accent6"/>
          </a:effectRef>
          <a:fontRef idx="minor">
            <a:schemeClr val="tx1"/>
          </a:fontRef>
        </p:style>
      </p:cxnSp>
      <p:cxnSp>
        <p:nvCxnSpPr>
          <p:cNvPr id="112" name="Straight Connector 111"/>
          <p:cNvCxnSpPr>
            <a:endCxn id="57" idx="3"/>
          </p:cNvCxnSpPr>
          <p:nvPr/>
        </p:nvCxnSpPr>
        <p:spPr bwMode="auto">
          <a:xfrm flipH="1">
            <a:off x="2632129" y="4595947"/>
            <a:ext cx="1711271" cy="1025977"/>
          </a:xfrm>
          <a:prstGeom prst="line">
            <a:avLst/>
          </a:prstGeom>
          <a:ln w="19050">
            <a:solidFill>
              <a:schemeClr val="accent1"/>
            </a:solidFill>
            <a:prstDash val="dash"/>
          </a:ln>
          <a:extLst/>
        </p:spPr>
        <p:style>
          <a:lnRef idx="1">
            <a:schemeClr val="accent6"/>
          </a:lnRef>
          <a:fillRef idx="0">
            <a:schemeClr val="accent6"/>
          </a:fillRef>
          <a:effectRef idx="0">
            <a:schemeClr val="accent6"/>
          </a:effectRef>
          <a:fontRef idx="minor">
            <a:schemeClr val="tx1"/>
          </a:fontRef>
        </p:style>
      </p:cxnSp>
      <p:sp>
        <p:nvSpPr>
          <p:cNvPr id="35" name="Oval 34"/>
          <p:cNvSpPr/>
          <p:nvPr/>
        </p:nvSpPr>
        <p:spPr bwMode="auto">
          <a:xfrm>
            <a:off x="3595686" y="3297570"/>
            <a:ext cx="2048557" cy="1298377"/>
          </a:xfrm>
          <a:prstGeom prst="ellipse">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b="1" dirty="0" smtClean="0">
                <a:solidFill>
                  <a:schemeClr val="tx1"/>
                </a:solidFill>
                <a:latin typeface="Calibri" panose="020F0502020204030204" pitchFamily="34" charset="0"/>
                <a:cs typeface="Calibri" panose="020F0502020204030204" pitchFamily="34" charset="0"/>
              </a:rPr>
              <a:t>UAS Integration Office</a:t>
            </a:r>
            <a:endPar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79" name="TextBox 178"/>
          <p:cNvSpPr txBox="1"/>
          <p:nvPr/>
        </p:nvSpPr>
        <p:spPr>
          <a:xfrm rot="16200000">
            <a:off x="-768766" y="3564151"/>
            <a:ext cx="2174931" cy="276999"/>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FAA Lines of Business</a:t>
            </a:r>
            <a:endParaRPr lang="en-US" sz="1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84" name="TextBox 183"/>
          <p:cNvSpPr txBox="1"/>
          <p:nvPr/>
        </p:nvSpPr>
        <p:spPr>
          <a:xfrm rot="5400000">
            <a:off x="7864811" y="3765508"/>
            <a:ext cx="2174931" cy="276999"/>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FAA Staff Offices</a:t>
            </a:r>
            <a:endParaRPr lang="en-US" sz="12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9632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96313" cy="609600"/>
          </a:xfrm>
        </p:spPr>
        <p:txBody>
          <a:bodyPr/>
          <a:lstStyle/>
          <a:p>
            <a:r>
              <a:rPr lang="en-US" dirty="0" smtClean="0">
                <a:solidFill>
                  <a:srgbClr val="002060"/>
                </a:solidFill>
              </a:rPr>
              <a:t>Scope of UAS Integration Efforts</a:t>
            </a:r>
            <a:endParaRPr lang="en-US" dirty="0"/>
          </a:p>
        </p:txBody>
      </p:sp>
      <p:grpSp>
        <p:nvGrpSpPr>
          <p:cNvPr id="3" name="Group 2"/>
          <p:cNvGrpSpPr/>
          <p:nvPr/>
        </p:nvGrpSpPr>
        <p:grpSpPr>
          <a:xfrm>
            <a:off x="197240" y="1292246"/>
            <a:ext cx="2669847" cy="4185618"/>
            <a:chOff x="3288" y="86865"/>
            <a:chExt cx="2669847" cy="4185618"/>
          </a:xfrm>
        </p:grpSpPr>
        <p:sp>
          <p:nvSpPr>
            <p:cNvPr id="8" name="Rectangle 7"/>
            <p:cNvSpPr/>
            <p:nvPr/>
          </p:nvSpPr>
          <p:spPr>
            <a:xfrm>
              <a:off x="3288" y="86865"/>
              <a:ext cx="2669847" cy="41856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288" y="86865"/>
              <a:ext cx="2669847" cy="4185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algn="ctr" defTabSz="1422400">
                <a:lnSpc>
                  <a:spcPct val="90000"/>
                </a:lnSpc>
                <a:spcBef>
                  <a:spcPct val="0"/>
                </a:spcBef>
                <a:spcAft>
                  <a:spcPct val="35000"/>
                </a:spcAft>
              </a:pPr>
              <a:r>
                <a:rPr lang="en-US" sz="3200" b="1" dirty="0" smtClean="0">
                  <a:solidFill>
                    <a:srgbClr val="C00000"/>
                  </a:solidFill>
                  <a:latin typeface="Calibri" panose="020F0502020204030204" pitchFamily="34" charset="0"/>
                  <a:cs typeface="Calibri" panose="020F0502020204030204" pitchFamily="34" charset="0"/>
                </a:rPr>
                <a:t>FAA </a:t>
              </a:r>
              <a:r>
                <a:rPr lang="en-US" sz="3200" b="1" dirty="0">
                  <a:solidFill>
                    <a:srgbClr val="C00000"/>
                  </a:solidFill>
                  <a:latin typeface="Calibri" panose="020F0502020204030204" pitchFamily="34" charset="0"/>
                  <a:cs typeface="Calibri" panose="020F0502020204030204" pitchFamily="34" charset="0"/>
                </a:rPr>
                <a:t>Executive Lead for </a:t>
              </a:r>
              <a:r>
                <a:rPr lang="en-US" sz="3200" b="1" dirty="0" smtClean="0">
                  <a:solidFill>
                    <a:srgbClr val="C00000"/>
                  </a:solidFill>
                  <a:latin typeface="Calibri" panose="020F0502020204030204" pitchFamily="34" charset="0"/>
                  <a:cs typeface="Calibri" panose="020F0502020204030204" pitchFamily="34" charset="0"/>
                </a:rPr>
                <a:t>UAS Airspace </a:t>
              </a:r>
              <a:r>
                <a:rPr lang="en-US" sz="3200" b="1" dirty="0">
                  <a:solidFill>
                    <a:srgbClr val="C00000"/>
                  </a:solidFill>
                  <a:latin typeface="Calibri" panose="020F0502020204030204" pitchFamily="34" charset="0"/>
                  <a:cs typeface="Calibri" panose="020F0502020204030204" pitchFamily="34" charset="0"/>
                </a:rPr>
                <a:t>Integration Efforts</a:t>
              </a:r>
              <a:endParaRPr lang="en-US" sz="3200" dirty="0">
                <a:solidFill>
                  <a:srgbClr val="C00000"/>
                </a:solidFill>
                <a:latin typeface="Calibri" panose="020F0502020204030204" pitchFamily="34" charset="0"/>
                <a:cs typeface="Calibri" panose="020F0502020204030204" pitchFamily="34" charset="0"/>
              </a:endParaRPr>
            </a:p>
          </p:txBody>
        </p:sp>
      </p:grpSp>
      <p:sp>
        <p:nvSpPr>
          <p:cNvPr id="4" name="Left Brace 3"/>
          <p:cNvSpPr/>
          <p:nvPr/>
        </p:nvSpPr>
        <p:spPr>
          <a:xfrm>
            <a:off x="2867087" y="1472667"/>
            <a:ext cx="405311" cy="3824776"/>
          </a:xfrm>
          <a:prstGeom prst="leftBrace">
            <a:avLst>
              <a:gd name="adj1" fmla="val 35000"/>
              <a:gd name="adj2" fmla="val 50000"/>
            </a:avLst>
          </a:prstGeom>
          <a:ln>
            <a:solidFill>
              <a:srgbClr val="000066"/>
            </a:solidFill>
          </a:ln>
        </p:spPr>
        <p:style>
          <a:lnRef idx="1">
            <a:schemeClr val="accent1"/>
          </a:lnRef>
          <a:fillRef idx="0">
            <a:schemeClr val="accent1"/>
          </a:fillRef>
          <a:effectRef idx="0">
            <a:schemeClr val="accent1"/>
          </a:effectRef>
          <a:fontRef idx="minor">
            <a:schemeClr val="tx1"/>
          </a:fontRef>
        </p:style>
      </p:sp>
      <p:grpSp>
        <p:nvGrpSpPr>
          <p:cNvPr id="5" name="Group 4"/>
          <p:cNvGrpSpPr/>
          <p:nvPr/>
        </p:nvGrpSpPr>
        <p:grpSpPr>
          <a:xfrm>
            <a:off x="3434524" y="1207509"/>
            <a:ext cx="5512236" cy="4355091"/>
            <a:chOff x="3240572" y="2128"/>
            <a:chExt cx="5512236" cy="4355091"/>
          </a:xfrm>
          <a:solidFill>
            <a:schemeClr val="tx2">
              <a:lumMod val="75000"/>
            </a:schemeClr>
          </a:solidFill>
        </p:grpSpPr>
        <p:sp>
          <p:nvSpPr>
            <p:cNvPr id="6" name="Rectangle 5"/>
            <p:cNvSpPr/>
            <p:nvPr/>
          </p:nvSpPr>
          <p:spPr>
            <a:xfrm>
              <a:off x="3240572" y="2128"/>
              <a:ext cx="5512236" cy="4355091"/>
            </a:xfrm>
            <a:prstGeom prst="rect">
              <a:avLst/>
            </a:prstGeom>
            <a:grp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7" name="Rectangle 6"/>
            <p:cNvSpPr/>
            <p:nvPr/>
          </p:nvSpPr>
          <p:spPr>
            <a:xfrm>
              <a:off x="3240572" y="2128"/>
              <a:ext cx="5512236" cy="4355091"/>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169863" lvl="1" indent="-169863" defTabSz="889000">
                <a:lnSpc>
                  <a:spcPct val="90000"/>
                </a:lnSpc>
                <a:spcBef>
                  <a:spcPct val="0"/>
                </a:spcBef>
                <a:spcAft>
                  <a:spcPts val="600"/>
                </a:spcAft>
                <a:buFontTx/>
                <a:buChar char="••"/>
              </a:pPr>
              <a:r>
                <a:rPr lang="en-US" sz="2000" dirty="0">
                  <a:solidFill>
                    <a:prstClr val="white"/>
                  </a:solidFill>
                  <a:latin typeface="Calibri" panose="020F0502020204030204" pitchFamily="34" charset="0"/>
                  <a:cs typeface="Calibri" panose="020F0502020204030204" pitchFamily="34" charset="0"/>
                </a:rPr>
                <a:t>Coordinates implementation of Part 107 rule for small </a:t>
              </a:r>
              <a:r>
                <a:rPr lang="en-US" sz="2000" dirty="0" smtClean="0">
                  <a:solidFill>
                    <a:prstClr val="white"/>
                  </a:solidFill>
                  <a:latin typeface="Calibri" panose="020F0502020204030204" pitchFamily="34" charset="0"/>
                  <a:cs typeface="Calibri" panose="020F0502020204030204" pitchFamily="34" charset="0"/>
                </a:rPr>
                <a:t>UAS</a:t>
              </a:r>
            </a:p>
            <a:p>
              <a:pPr marL="169863" lvl="1" indent="-169863" defTabSz="889000">
                <a:lnSpc>
                  <a:spcPct val="90000"/>
                </a:lnSpc>
                <a:spcBef>
                  <a:spcPct val="0"/>
                </a:spcBef>
                <a:spcAft>
                  <a:spcPts val="600"/>
                </a:spcAft>
                <a:buFontTx/>
                <a:buChar char="••"/>
              </a:pPr>
              <a:r>
                <a:rPr lang="en-US" sz="2000" dirty="0" smtClean="0">
                  <a:solidFill>
                    <a:prstClr val="white"/>
                  </a:solidFill>
                  <a:latin typeface="Calibri" panose="020F0502020204030204" pitchFamily="34" charset="0"/>
                  <a:cs typeface="Calibri" panose="020F0502020204030204" pitchFamily="34" charset="0"/>
                </a:rPr>
                <a:t>Responds to public inquiries regarding UAS</a:t>
              </a:r>
            </a:p>
            <a:p>
              <a:pPr marL="169863" lvl="1" indent="-169863" defTabSz="889000">
                <a:lnSpc>
                  <a:spcPct val="90000"/>
                </a:lnSpc>
                <a:spcBef>
                  <a:spcPct val="0"/>
                </a:spcBef>
                <a:spcAft>
                  <a:spcPts val="600"/>
                </a:spcAft>
                <a:buFontTx/>
                <a:buChar char="••"/>
              </a:pPr>
              <a:r>
                <a:rPr lang="en-US" sz="2000" dirty="0" smtClean="0">
                  <a:solidFill>
                    <a:prstClr val="white"/>
                  </a:solidFill>
                  <a:latin typeface="Calibri" panose="020F0502020204030204" pitchFamily="34" charset="0"/>
                  <a:cs typeface="Calibri" panose="020F0502020204030204" pitchFamily="34" charset="0"/>
                </a:rPr>
                <a:t>Oversees UAS “Pathfinder” initiatives</a:t>
              </a:r>
            </a:p>
            <a:p>
              <a:pPr marL="169863" lvl="1" indent="-169863">
                <a:spcBef>
                  <a:spcPct val="0"/>
                </a:spcBef>
                <a:spcAft>
                  <a:spcPts val="600"/>
                </a:spcAft>
                <a:buFontTx/>
                <a:buChar char="••"/>
                <a:defRPr/>
              </a:pPr>
              <a:r>
                <a:rPr lang="en-US" sz="2000" dirty="0" smtClean="0">
                  <a:solidFill>
                    <a:prstClr val="white"/>
                  </a:solidFill>
                  <a:latin typeface="Calibri" panose="020F0502020204030204" pitchFamily="34" charset="0"/>
                  <a:cs typeface="Calibri" panose="020F0502020204030204" pitchFamily="34" charset="0"/>
                </a:rPr>
                <a:t>Manages </a:t>
              </a:r>
              <a:r>
                <a:rPr lang="en-US" sz="2000" dirty="0">
                  <a:solidFill>
                    <a:prstClr val="white"/>
                  </a:solidFill>
                  <a:latin typeface="Calibri" panose="020F0502020204030204" pitchFamily="34" charset="0"/>
                  <a:cs typeface="Calibri" panose="020F0502020204030204" pitchFamily="34" charset="0"/>
                </a:rPr>
                <a:t>UAS Test Site Program</a:t>
              </a:r>
            </a:p>
            <a:p>
              <a:pPr marL="169863" lvl="1" indent="-169863">
                <a:spcBef>
                  <a:spcPct val="0"/>
                </a:spcBef>
                <a:spcAft>
                  <a:spcPts val="600"/>
                </a:spcAft>
                <a:buFontTx/>
                <a:buChar char="••"/>
                <a:defRPr/>
              </a:pPr>
              <a:r>
                <a:rPr lang="en-US" sz="2000" dirty="0">
                  <a:solidFill>
                    <a:prstClr val="white"/>
                  </a:solidFill>
                  <a:latin typeface="Calibri" panose="020F0502020204030204" pitchFamily="34" charset="0"/>
                  <a:cs typeface="Calibri" panose="020F0502020204030204" pitchFamily="34" charset="0"/>
                </a:rPr>
                <a:t>Publishes UAS Civil Integration Roadmap</a:t>
              </a:r>
            </a:p>
            <a:p>
              <a:pPr marL="169863" lvl="1" indent="-169863">
                <a:spcBef>
                  <a:spcPct val="0"/>
                </a:spcBef>
                <a:spcAft>
                  <a:spcPts val="600"/>
                </a:spcAft>
                <a:buFontTx/>
                <a:buChar char="••"/>
                <a:defRPr/>
              </a:pPr>
              <a:r>
                <a:rPr lang="en-US" sz="2000" dirty="0">
                  <a:solidFill>
                    <a:prstClr val="white"/>
                  </a:solidFill>
                  <a:latin typeface="Calibri" panose="020F0502020204030204" pitchFamily="34" charset="0"/>
                  <a:cs typeface="Calibri" panose="020F0502020204030204" pitchFamily="34" charset="0"/>
                </a:rPr>
                <a:t>Supports Certificate of Waiver or Authorization (COA) processing</a:t>
              </a:r>
            </a:p>
            <a:p>
              <a:pPr marL="169863" lvl="1" indent="-169863">
                <a:spcBef>
                  <a:spcPct val="0"/>
                </a:spcBef>
                <a:spcAft>
                  <a:spcPts val="600"/>
                </a:spcAft>
                <a:buFontTx/>
                <a:buChar char="••"/>
                <a:defRPr/>
              </a:pPr>
              <a:r>
                <a:rPr lang="en-US" sz="2000" dirty="0">
                  <a:solidFill>
                    <a:prstClr val="white"/>
                  </a:solidFill>
                  <a:latin typeface="Calibri" panose="020F0502020204030204" pitchFamily="34" charset="0"/>
                  <a:cs typeface="Calibri" panose="020F0502020204030204" pitchFamily="34" charset="0"/>
                </a:rPr>
                <a:t>Leads agency UAS standards development and international harmonization efforts</a:t>
              </a:r>
            </a:p>
            <a:p>
              <a:pPr marL="169863" lvl="1" indent="-169863">
                <a:spcBef>
                  <a:spcPct val="0"/>
                </a:spcBef>
                <a:spcAft>
                  <a:spcPts val="600"/>
                </a:spcAft>
                <a:buFontTx/>
                <a:buChar char="••"/>
                <a:defRPr/>
              </a:pPr>
              <a:r>
                <a:rPr lang="en-US" sz="2000" dirty="0">
                  <a:solidFill>
                    <a:prstClr val="white"/>
                  </a:solidFill>
                  <a:latin typeface="Calibri" panose="020F0502020204030204" pitchFamily="34" charset="0"/>
                  <a:cs typeface="Calibri" panose="020F0502020204030204" pitchFamily="34" charset="0"/>
                </a:rPr>
                <a:t>Primary sponsor of FAA UAS research and development</a:t>
              </a:r>
            </a:p>
          </p:txBody>
        </p:sp>
      </p:grpSp>
    </p:spTree>
    <p:extLst>
      <p:ext uri="{BB962C8B-B14F-4D97-AF65-F5344CB8AC3E}">
        <p14:creationId xmlns:p14="http://schemas.microsoft.com/office/powerpoint/2010/main" val="336299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8403" cy="609600"/>
          </a:xfrm>
        </p:spPr>
        <p:txBody>
          <a:bodyPr/>
          <a:lstStyle/>
          <a:p>
            <a:r>
              <a:rPr lang="en-US" dirty="0" smtClean="0">
                <a:solidFill>
                  <a:srgbClr val="002060"/>
                </a:solidFill>
              </a:rPr>
              <a:t>Leading UAS Integration Dialogue Externally</a:t>
            </a:r>
            <a:endParaRPr lang="en-US" dirty="0">
              <a:solidFill>
                <a:srgbClr val="002060"/>
              </a:solidFill>
            </a:endParaRPr>
          </a:p>
        </p:txBody>
      </p:sp>
      <p:sp>
        <p:nvSpPr>
          <p:cNvPr id="3" name="Rectangle 2"/>
          <p:cNvSpPr/>
          <p:nvPr/>
        </p:nvSpPr>
        <p:spPr>
          <a:xfrm>
            <a:off x="277343" y="762000"/>
            <a:ext cx="8748515" cy="5755422"/>
          </a:xfrm>
          <a:prstGeom prst="rect">
            <a:avLst/>
          </a:prstGeom>
          <a:noFill/>
        </p:spPr>
        <p:txBody>
          <a:bodyPr wrap="square">
            <a:spAutoFit/>
          </a:bodyPr>
          <a:lstStyle/>
          <a:p>
            <a:pPr marL="342900" lvl="0" indent="-342900" fontAlgn="base">
              <a:buFont typeface="Wingdings" panose="05000000000000000000" pitchFamily="2" charset="2"/>
              <a:buChar char="Ø"/>
            </a:pPr>
            <a:r>
              <a:rPr lang="en-US" sz="2400" b="1" dirty="0" smtClean="0">
                <a:latin typeface="Calibri" panose="020F0502020204030204" pitchFamily="34" charset="0"/>
                <a:cs typeface="Calibri" panose="020F0502020204030204" pitchFamily="34" charset="0"/>
              </a:rPr>
              <a:t>FAA UAS Symposium</a:t>
            </a:r>
          </a:p>
          <a:p>
            <a:pPr marL="800100" lvl="1" indent="-342900" fontAlgn="base">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Co-sponsored with Industry</a:t>
            </a:r>
          </a:p>
          <a:p>
            <a:pPr marL="800100" lvl="1" indent="-342900" fontAlgn="base">
              <a:spcAft>
                <a:spcPts val="1200"/>
              </a:spcAft>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Exemplifies </a:t>
            </a:r>
            <a:r>
              <a:rPr lang="en-US" sz="2200" kern="0" dirty="0">
                <a:latin typeface="Calibri" panose="020F0502020204030204" pitchFamily="34" charset="0"/>
                <a:cs typeface="Calibri" panose="020F0502020204030204" pitchFamily="34" charset="0"/>
              </a:rPr>
              <a:t>shared accountability </a:t>
            </a:r>
            <a:r>
              <a:rPr lang="en-US" sz="2200" kern="0" dirty="0" smtClean="0">
                <a:latin typeface="Calibri" panose="020F0502020204030204" pitchFamily="34" charset="0"/>
                <a:cs typeface="Calibri" panose="020F0502020204030204" pitchFamily="34" charset="0"/>
              </a:rPr>
              <a:t>philosophy</a:t>
            </a:r>
            <a:endParaRPr lang="en-US" sz="2200" dirty="0">
              <a:latin typeface="Calibri" panose="020F0502020204030204" pitchFamily="34" charset="0"/>
              <a:cs typeface="Calibri" panose="020F0502020204030204" pitchFamily="34" charset="0"/>
            </a:endParaRPr>
          </a:p>
          <a:p>
            <a:pPr marL="342900" indent="-342900" fontAlgn="base">
              <a:buFont typeface="Wingdings" panose="05000000000000000000" pitchFamily="2" charset="2"/>
              <a:buChar char="Ø"/>
            </a:pPr>
            <a:r>
              <a:rPr lang="en-US" sz="2400" b="1" kern="0" dirty="0" smtClean="0">
                <a:latin typeface="Calibri" panose="020F0502020204030204" pitchFamily="34" charset="0"/>
                <a:cs typeface="Calibri" panose="020F0502020204030204" pitchFamily="34" charset="0"/>
              </a:rPr>
              <a:t>Industry Collaboration</a:t>
            </a:r>
          </a:p>
          <a:p>
            <a:pPr marL="800100" lvl="1" indent="-342900" fontAlgn="base">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Drone Advisory Committee (DAC)</a:t>
            </a:r>
          </a:p>
          <a:p>
            <a:pPr marL="800100" lvl="1" indent="-342900" fontAlgn="base">
              <a:spcAft>
                <a:spcPts val="1200"/>
              </a:spcAft>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Unmanned Aircraft Safety Team (UAST)</a:t>
            </a:r>
          </a:p>
          <a:p>
            <a:pPr marL="342900" indent="-342900" fontAlgn="base">
              <a:buFont typeface="Wingdings" panose="05000000000000000000" pitchFamily="2" charset="2"/>
              <a:buChar char="Ø"/>
            </a:pPr>
            <a:r>
              <a:rPr lang="en-US" sz="2400" b="1" kern="0" dirty="0" smtClean="0">
                <a:latin typeface="Calibri" panose="020F0502020204030204" pitchFamily="34" charset="0"/>
                <a:cs typeface="Calibri" panose="020F0502020204030204" pitchFamily="34" charset="0"/>
              </a:rPr>
              <a:t>Public Outreach Campaigns</a:t>
            </a:r>
          </a:p>
          <a:p>
            <a:pPr marL="800100" lvl="1" indent="-342900" fontAlgn="base">
              <a:spcAft>
                <a:spcPts val="1200"/>
              </a:spcAft>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No Drone Zone, Know Before You Fly, I Fly Safe</a:t>
            </a:r>
          </a:p>
          <a:p>
            <a:pPr marL="342900" indent="-342900" fontAlgn="base">
              <a:buFont typeface="Wingdings" panose="05000000000000000000" pitchFamily="2" charset="2"/>
              <a:buChar char="Ø"/>
            </a:pPr>
            <a:r>
              <a:rPr lang="en-US" sz="2400" b="1" kern="0" dirty="0" smtClean="0">
                <a:latin typeface="Calibri" panose="020F0502020204030204" pitchFamily="34" charset="0"/>
                <a:cs typeface="Calibri" panose="020F0502020204030204" pitchFamily="34" charset="0"/>
              </a:rPr>
              <a:t>International Cooperation/Harmonization</a:t>
            </a:r>
          </a:p>
          <a:p>
            <a:pPr marL="800100" lvl="1" indent="-342900" fontAlgn="base">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ICAO RPAS Panel, ICAO UAS Advisory Group</a:t>
            </a:r>
          </a:p>
          <a:p>
            <a:pPr marL="800100" lvl="1" indent="-342900" fontAlgn="base">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Joint Authorities for Rulemaking on Unmanned Systems</a:t>
            </a:r>
          </a:p>
          <a:p>
            <a:pPr marL="800100" lvl="1" indent="-342900" fontAlgn="base">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Bilateral Engagements</a:t>
            </a:r>
          </a:p>
          <a:p>
            <a:pPr marL="800100" lvl="1" indent="-342900" fontAlgn="base">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Standards Bodies (ASTM, RTCA, EUROCAE)</a:t>
            </a:r>
          </a:p>
          <a:p>
            <a:pPr marL="800100" lvl="1" indent="-342900" fontAlgn="base">
              <a:buFont typeface="Arial" panose="020B0604020202020204" pitchFamily="34" charset="0"/>
              <a:buChar char="•"/>
            </a:pPr>
            <a:r>
              <a:rPr lang="en-US" sz="2200" kern="0" dirty="0" smtClean="0">
                <a:latin typeface="Calibri" panose="020F0502020204030204" pitchFamily="34" charset="0"/>
                <a:cs typeface="Calibri" panose="020F0502020204030204" pitchFamily="34" charset="0"/>
              </a:rPr>
              <a:t>CANSO</a:t>
            </a:r>
            <a:endParaRPr lang="en-US" sz="2200" kern="0" dirty="0">
              <a:latin typeface="Calibri" panose="020F0502020204030204" pitchFamily="34" charset="0"/>
              <a:cs typeface="Calibri" panose="020F0502020204030204" pitchFamily="34" charset="0"/>
            </a:endParaRPr>
          </a:p>
          <a:p>
            <a:pPr marL="800100" lvl="1" indent="-342900" fontAlgn="base">
              <a:buFontTx/>
              <a:buChar char="-"/>
            </a:pPr>
            <a:endParaRPr lang="en-US" sz="2200" kern="0" dirty="0" smtClean="0"/>
          </a:p>
        </p:txBody>
      </p:sp>
      <p:pic>
        <p:nvPicPr>
          <p:cNvPr id="1026" name="Picture 2" descr="J:\AUS-10\AFS-80 Comms\Photos\2017 Symposium\03291708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02" t="10402" r="14680"/>
          <a:stretch/>
        </p:blipFill>
        <p:spPr bwMode="auto">
          <a:xfrm>
            <a:off x="7162800" y="943014"/>
            <a:ext cx="1594536" cy="115499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882289" y="2229124"/>
            <a:ext cx="1982766" cy="590220"/>
            <a:chOff x="3831771" y="1236617"/>
            <a:chExt cx="5312229" cy="117239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817" y="1418409"/>
              <a:ext cx="4954361" cy="896093"/>
            </a:xfrm>
            <a:prstGeom prst="rect">
              <a:avLst/>
            </a:prstGeom>
            <a:ln>
              <a:noFill/>
            </a:ln>
          </p:spPr>
        </p:pic>
        <p:sp>
          <p:nvSpPr>
            <p:cNvPr id="7" name="Rectangle 6"/>
            <p:cNvSpPr/>
            <p:nvPr/>
          </p:nvSpPr>
          <p:spPr bwMode="auto">
            <a:xfrm>
              <a:off x="3831771" y="1236617"/>
              <a:ext cx="5312229" cy="117239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711675" y="2913391"/>
            <a:ext cx="902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www.faa.gov/uas/resources/manufacturers/media/FAA-UAS-Insert-6x9_Page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354" y="3243305"/>
            <a:ext cx="1069075" cy="160361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172698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42" y="-152400"/>
            <a:ext cx="9067800" cy="1016410"/>
          </a:xfrm>
        </p:spPr>
        <p:txBody>
          <a:bodyPr/>
          <a:lstStyle/>
          <a:p>
            <a:pPr>
              <a:spcBef>
                <a:spcPct val="20000"/>
              </a:spcBef>
              <a:spcAft>
                <a:spcPts val="1800"/>
              </a:spcAft>
            </a:pPr>
            <a:r>
              <a:rPr lang="en-US" dirty="0" smtClean="0">
                <a:solidFill>
                  <a:srgbClr val="002060"/>
                </a:solidFill>
              </a:rPr>
              <a:t/>
            </a:r>
            <a:br>
              <a:rPr lang="en-US" dirty="0" smtClean="0">
                <a:solidFill>
                  <a:srgbClr val="002060"/>
                </a:solidFill>
              </a:rPr>
            </a:br>
            <a:r>
              <a:rPr lang="en-US" sz="3400" dirty="0" smtClean="0">
                <a:solidFill>
                  <a:srgbClr val="002060"/>
                </a:solidFill>
              </a:rPr>
              <a:t>Promoting Change Enablers for UAS Integration</a:t>
            </a:r>
            <a:endParaRPr lang="en-US" sz="3400" dirty="0">
              <a:solidFill>
                <a:srgbClr val="002060"/>
              </a:solidFill>
              <a:sym typeface="Wingdings"/>
            </a:endParaRPr>
          </a:p>
        </p:txBody>
      </p:sp>
      <p:sp>
        <p:nvSpPr>
          <p:cNvPr id="3" name="Rectangle 2"/>
          <p:cNvSpPr/>
          <p:nvPr/>
        </p:nvSpPr>
        <p:spPr>
          <a:xfrm>
            <a:off x="381000" y="914400"/>
            <a:ext cx="8458200" cy="4955203"/>
          </a:xfrm>
          <a:prstGeom prst="rect">
            <a:avLst/>
          </a:prstGeom>
        </p:spPr>
        <p:txBody>
          <a:bodyPr wrap="square">
            <a:spAutoFit/>
          </a:bodyPr>
          <a:lstStyle/>
          <a:p>
            <a:pPr fontAlgn="base">
              <a:spcBef>
                <a:spcPts val="300"/>
              </a:spcBef>
              <a:spcAft>
                <a:spcPts val="600"/>
              </a:spcAft>
            </a:pPr>
            <a:r>
              <a:rPr lang="en-US" sz="2200" b="1" dirty="0" smtClean="0">
                <a:solidFill>
                  <a:srgbClr val="FF0000"/>
                </a:solidFill>
                <a:latin typeface="Calibri" panose="020F0502020204030204" pitchFamily="34" charset="0"/>
                <a:cs typeface="Calibri" panose="020F0502020204030204" pitchFamily="34" charset="0"/>
                <a:sym typeface="Wingdings"/>
              </a:rPr>
              <a:t>Embracing innovation:</a:t>
            </a:r>
          </a:p>
          <a:p>
            <a:pPr marL="342900" indent="-342900" fontAlgn="base">
              <a:spcBef>
                <a:spcPts val="300"/>
              </a:spcBef>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sym typeface="Wingdings"/>
              </a:rPr>
              <a:t>Automated IT solutions are needed to keep pace with rapid technology changes and the volume of operations</a:t>
            </a:r>
          </a:p>
          <a:p>
            <a:pPr marL="342900" indent="-342900" fontAlgn="base">
              <a:spcBef>
                <a:spcPts val="300"/>
              </a:spcBef>
              <a:spcAft>
                <a:spcPts val="12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sym typeface="Wingdings"/>
              </a:rPr>
              <a:t>It’s the new way – and only way – of doing business </a:t>
            </a:r>
          </a:p>
          <a:p>
            <a:pPr fontAlgn="base">
              <a:spcBef>
                <a:spcPts val="300"/>
              </a:spcBef>
              <a:spcAft>
                <a:spcPts val="600"/>
              </a:spcAft>
            </a:pPr>
            <a:r>
              <a:rPr lang="en-US" sz="2200" b="1" dirty="0" smtClean="0">
                <a:solidFill>
                  <a:srgbClr val="FF0000"/>
                </a:solidFill>
                <a:latin typeface="Calibri" panose="020F0502020204030204" pitchFamily="34" charset="0"/>
                <a:cs typeface="Calibri" panose="020F0502020204030204" pitchFamily="34" charset="0"/>
                <a:sym typeface="Wingdings"/>
              </a:rPr>
              <a:t>Collaborating with all stakeholders in real time:</a:t>
            </a:r>
          </a:p>
          <a:p>
            <a:pPr marL="342900" indent="-342900" fontAlgn="base">
              <a:spcBef>
                <a:spcPts val="300"/>
              </a:spcBef>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sym typeface="Wingdings"/>
              </a:rPr>
              <a:t>Industry must always be part of the solution</a:t>
            </a:r>
          </a:p>
          <a:p>
            <a:pPr marL="342900" indent="-342900" fontAlgn="base">
              <a:spcBef>
                <a:spcPts val="300"/>
              </a:spcBef>
              <a:spcAft>
                <a:spcPts val="12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sym typeface="Wingdings"/>
              </a:rPr>
              <a:t>Leveraging resources and expertise with stakeholders, domestic and international, is key</a:t>
            </a:r>
          </a:p>
          <a:p>
            <a:pPr fontAlgn="base">
              <a:spcBef>
                <a:spcPts val="300"/>
              </a:spcBef>
              <a:spcAft>
                <a:spcPts val="600"/>
              </a:spcAft>
            </a:pPr>
            <a:r>
              <a:rPr lang="en-US" sz="2200" b="1" dirty="0" smtClean="0">
                <a:solidFill>
                  <a:srgbClr val="FF0000"/>
                </a:solidFill>
                <a:latin typeface="Calibri" panose="020F0502020204030204" pitchFamily="34" charset="0"/>
                <a:cs typeface="Calibri" panose="020F0502020204030204" pitchFamily="34" charset="0"/>
                <a:sym typeface="Wingdings"/>
              </a:rPr>
              <a:t>Shared accountability:</a:t>
            </a:r>
            <a:endParaRPr lang="en-US" sz="2200" b="1" dirty="0" smtClean="0">
              <a:latin typeface="Calibri" panose="020F0502020204030204" pitchFamily="34" charset="0"/>
              <a:cs typeface="Calibri" panose="020F0502020204030204" pitchFamily="34" charset="0"/>
              <a:sym typeface="Wingdings"/>
            </a:endParaRPr>
          </a:p>
          <a:p>
            <a:pPr marL="342900" indent="-342900" fontAlgn="base">
              <a:spcBef>
                <a:spcPts val="300"/>
              </a:spcBef>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sym typeface="Wingdings"/>
              </a:rPr>
              <a:t>Shared accountability ensures safe integration</a:t>
            </a:r>
          </a:p>
          <a:p>
            <a:pPr marL="342900" indent="-342900" fontAlgn="base">
              <a:spcBef>
                <a:spcPts val="300"/>
              </a:spcBef>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sym typeface="Wingdings"/>
              </a:rPr>
              <a:t>Proactive approach to safety through data-sharing;  Enhanced compliance with less enforcement</a:t>
            </a:r>
          </a:p>
        </p:txBody>
      </p:sp>
      <p:cxnSp>
        <p:nvCxnSpPr>
          <p:cNvPr id="5" name="Straight Arrow Connector 4"/>
          <p:cNvCxnSpPr/>
          <p:nvPr/>
        </p:nvCxnSpPr>
        <p:spPr bwMode="auto">
          <a:xfrm>
            <a:off x="4495800" y="2590800"/>
            <a:ext cx="0" cy="762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4305138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 y="310944"/>
            <a:ext cx="8472488" cy="609600"/>
          </a:xfrm>
        </p:spPr>
        <p:txBody>
          <a:bodyPr/>
          <a:lstStyle/>
          <a:p>
            <a:r>
              <a:rPr lang="en-US" dirty="0" smtClean="0"/>
              <a:t>Common Assumptions</a:t>
            </a:r>
            <a:endParaRPr lang="en-US" dirty="0"/>
          </a:p>
        </p:txBody>
      </p:sp>
      <p:sp>
        <p:nvSpPr>
          <p:cNvPr id="4" name="TextBox 3"/>
          <p:cNvSpPr txBox="1"/>
          <p:nvPr/>
        </p:nvSpPr>
        <p:spPr>
          <a:xfrm>
            <a:off x="397565" y="1116717"/>
            <a:ext cx="8524979" cy="444737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Unmanned aviation has </a:t>
            </a:r>
            <a:r>
              <a:rPr lang="en-US" sz="2000" b="1" dirty="0">
                <a:solidFill>
                  <a:srgbClr val="FF0000"/>
                </a:solidFill>
                <a:latin typeface="Calibri" panose="020F0502020204030204" pitchFamily="34" charset="0"/>
                <a:cs typeface="Calibri" panose="020F0502020204030204" pitchFamily="34" charset="0"/>
              </a:rPr>
              <a:t>lowered new entrants’ barrier into aviation</a:t>
            </a:r>
            <a:r>
              <a:rPr lang="en-US" sz="2000" b="1" dirty="0">
                <a:latin typeface="Calibri" panose="020F0502020204030204" pitchFamily="34" charset="0"/>
                <a:cs typeface="Calibri" panose="020F0502020204030204" pitchFamily="34" charset="0"/>
              </a:rPr>
              <a:t>, from remote pilots </a:t>
            </a:r>
            <a:r>
              <a:rPr lang="en-US" sz="2000" b="1" dirty="0" smtClean="0">
                <a:latin typeface="Calibri" panose="020F0502020204030204" pitchFamily="34" charset="0"/>
                <a:cs typeface="Calibri" panose="020F0502020204030204" pitchFamily="34" charset="0"/>
              </a:rPr>
              <a:t>to </a:t>
            </a:r>
            <a:r>
              <a:rPr lang="en-US" sz="2000" b="1" dirty="0">
                <a:latin typeface="Calibri" panose="020F0502020204030204" pitchFamily="34" charset="0"/>
                <a:cs typeface="Calibri" panose="020F0502020204030204" pitchFamily="34" charset="0"/>
              </a:rPr>
              <a:t>operators</a:t>
            </a:r>
            <a:r>
              <a:rPr lang="en-US" sz="2000" b="1" dirty="0" smtClean="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manufacturers and service </a:t>
            </a:r>
            <a:r>
              <a:rPr lang="en-US" sz="2000" b="1" dirty="0" smtClean="0">
                <a:latin typeface="Calibri" panose="020F0502020204030204" pitchFamily="34" charset="0"/>
                <a:cs typeface="Calibri" panose="020F0502020204030204" pitchFamily="34" charset="0"/>
              </a:rPr>
              <a:t>providers.</a:t>
            </a:r>
            <a:endParaRPr lang="en-US" sz="2000" b="1" dirty="0">
              <a:latin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UAS operations are rapidly increasing in </a:t>
            </a:r>
            <a:r>
              <a:rPr lang="en-US" sz="2000" b="1" dirty="0" smtClean="0">
                <a:solidFill>
                  <a:srgbClr val="FF0000"/>
                </a:solidFill>
                <a:latin typeface="Calibri" panose="020F0502020204030204" pitchFamily="34" charset="0"/>
                <a:cs typeface="Calibri" panose="020F0502020204030204" pitchFamily="34" charset="0"/>
              </a:rPr>
              <a:t>number, technical complexity, and sophistication</a:t>
            </a:r>
            <a:r>
              <a:rPr lang="en-US" sz="2000" b="1" dirty="0" smtClean="0">
                <a:latin typeface="Calibri" panose="020F0502020204030204" pitchFamily="34" charset="0"/>
                <a:cs typeface="Calibri" panose="020F0502020204030204" pitchFamily="34" charset="0"/>
              </a:rPr>
              <a:t>.</a:t>
            </a:r>
          </a:p>
          <a:p>
            <a:pPr marL="285750" indent="-285750">
              <a:spcAft>
                <a:spcPts val="600"/>
              </a:spcAft>
              <a:buFont typeface="Arial" panose="020B0604020202020204" pitchFamily="34" charset="0"/>
              <a:buChar char="•"/>
            </a:pPr>
            <a:r>
              <a:rPr lang="en-US" sz="2000" b="1" dirty="0" smtClean="0">
                <a:solidFill>
                  <a:srgbClr val="FF0000"/>
                </a:solidFill>
                <a:latin typeface="Calibri" panose="020F0502020204030204" pitchFamily="34" charset="0"/>
                <a:cs typeface="Calibri" panose="020F0502020204030204" pitchFamily="34" charset="0"/>
              </a:rPr>
              <a:t>Societal benefits </a:t>
            </a:r>
            <a:r>
              <a:rPr lang="en-US" sz="2000" b="1" dirty="0" smtClean="0">
                <a:latin typeface="Calibri" panose="020F0502020204030204" pitchFamily="34" charset="0"/>
                <a:cs typeface="Calibri" panose="020F0502020204030204" pitchFamily="34" charset="0"/>
              </a:rPr>
              <a:t>derived from unmanned aviation must be accounted for in crafting a balanced approach:</a:t>
            </a:r>
          </a:p>
          <a:p>
            <a:pPr marL="742950" lvl="1" indent="-285750">
              <a:spcAft>
                <a:spcPts val="600"/>
              </a:spcAft>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UAS are changing the way jobs are performed (movie making, real estate marketing, agricultural mapping, pipeline inspections)</a:t>
            </a:r>
          </a:p>
          <a:p>
            <a:pPr marL="742950" lvl="1" indent="-285750">
              <a:spcAft>
                <a:spcPts val="600"/>
              </a:spcAft>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UAS can increase the public good (rescue operations, firefighting, wildlife monitoring)</a:t>
            </a:r>
          </a:p>
          <a:p>
            <a:pPr marL="742950" lvl="1" indent="-28575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UAS are changing business paradigms (package drone deliveries, personal transportation, autonomous operations).</a:t>
            </a:r>
          </a:p>
          <a:p>
            <a:pPr marL="742950" lvl="1"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5" name="Right Arrow 4"/>
          <p:cNvSpPr/>
          <p:nvPr/>
        </p:nvSpPr>
        <p:spPr bwMode="auto">
          <a:xfrm>
            <a:off x="457200" y="5486400"/>
            <a:ext cx="1676400" cy="15240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6" name="Right Arrow 5"/>
          <p:cNvSpPr/>
          <p:nvPr/>
        </p:nvSpPr>
        <p:spPr bwMode="auto">
          <a:xfrm>
            <a:off x="990600" y="5320284"/>
            <a:ext cx="1524000"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7" name="Right Arrow 6"/>
          <p:cNvSpPr/>
          <p:nvPr/>
        </p:nvSpPr>
        <p:spPr bwMode="auto">
          <a:xfrm>
            <a:off x="762000" y="5320284"/>
            <a:ext cx="1066800"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3208527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Assumptions</a:t>
            </a:r>
            <a:endParaRPr lang="en-US" dirty="0"/>
          </a:p>
        </p:txBody>
      </p:sp>
      <p:sp>
        <p:nvSpPr>
          <p:cNvPr id="3" name="TextBox 2"/>
          <p:cNvSpPr txBox="1"/>
          <p:nvPr/>
        </p:nvSpPr>
        <p:spPr>
          <a:xfrm>
            <a:off x="428625" y="1143000"/>
            <a:ext cx="8258175" cy="4201150"/>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The unprecedented </a:t>
            </a:r>
            <a:r>
              <a:rPr lang="en-US" sz="2000" b="1" dirty="0">
                <a:latin typeface="Calibri" panose="020F0502020204030204" pitchFamily="34" charset="0"/>
                <a:cs typeface="Calibri" panose="020F0502020204030204" pitchFamily="34" charset="0"/>
              </a:rPr>
              <a:t>growth in popularity of these new aircraft </a:t>
            </a:r>
            <a:r>
              <a:rPr lang="en-US" sz="2000" b="1" dirty="0" smtClean="0">
                <a:latin typeface="Calibri" panose="020F0502020204030204" pitchFamily="34" charset="0"/>
                <a:cs typeface="Calibri" panose="020F0502020204030204" pitchFamily="34" charset="0"/>
              </a:rPr>
              <a:t>presents </a:t>
            </a:r>
            <a:r>
              <a:rPr lang="en-US" sz="2000" b="1" dirty="0">
                <a:latin typeface="Calibri" panose="020F0502020204030204" pitchFamily="34" charset="0"/>
                <a:cs typeface="Calibri" panose="020F0502020204030204" pitchFamily="34" charset="0"/>
              </a:rPr>
              <a:t>a number of </a:t>
            </a:r>
            <a:r>
              <a:rPr lang="en-US" sz="2000" b="1" dirty="0">
                <a:solidFill>
                  <a:srgbClr val="FF0000"/>
                </a:solidFill>
                <a:latin typeface="Calibri" panose="020F0502020204030204" pitchFamily="34" charset="0"/>
                <a:cs typeface="Calibri" panose="020F0502020204030204" pitchFamily="34" charset="0"/>
              </a:rPr>
              <a:t>regulatory and technical challenges</a:t>
            </a:r>
            <a:r>
              <a:rPr lang="en-US" sz="2000" b="1" dirty="0">
                <a:latin typeface="Calibri" panose="020F0502020204030204" pitchFamily="34" charset="0"/>
                <a:cs typeface="Calibri" panose="020F0502020204030204" pitchFamily="34" charset="0"/>
              </a:rPr>
              <a:t> to national aviation authorities (NAAs</a:t>
            </a:r>
            <a:r>
              <a:rPr lang="en-US" sz="2000" b="1" dirty="0" smtClean="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a:p>
            <a:pPr marL="285750" indent="-285750">
              <a:spcAft>
                <a:spcPts val="42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Public’s demand for safety, combined with the fast technological </a:t>
            </a:r>
            <a:r>
              <a:rPr lang="en-US" sz="2000" b="1" dirty="0">
                <a:latin typeface="Calibri" panose="020F0502020204030204" pitchFamily="34" charset="0"/>
                <a:cs typeface="Calibri" panose="020F0502020204030204" pitchFamily="34" charset="0"/>
              </a:rPr>
              <a:t>innovation cycles </a:t>
            </a:r>
            <a:r>
              <a:rPr lang="en-US" sz="2000" b="1" dirty="0" smtClean="0">
                <a:latin typeface="Calibri" panose="020F0502020204030204" pitchFamily="34" charset="0"/>
                <a:cs typeface="Calibri" panose="020F0502020204030204" pitchFamily="34" charset="0"/>
              </a:rPr>
              <a:t>of </a:t>
            </a:r>
            <a:r>
              <a:rPr lang="en-US" sz="2000" b="1" dirty="0">
                <a:latin typeface="Calibri" panose="020F0502020204030204" pitchFamily="34" charset="0"/>
                <a:cs typeface="Calibri" panose="020F0502020204030204" pitchFamily="34" charset="0"/>
              </a:rPr>
              <a:t>unmanned </a:t>
            </a:r>
            <a:r>
              <a:rPr lang="en-US" sz="2000" b="1" dirty="0" smtClean="0">
                <a:latin typeface="Calibri" panose="020F0502020204030204" pitchFamily="34" charset="0"/>
                <a:cs typeface="Calibri" panose="020F0502020204030204" pitchFamily="34" charset="0"/>
              </a:rPr>
              <a:t>aviation, require </a:t>
            </a:r>
            <a:r>
              <a:rPr lang="en-US" sz="2000" b="1" dirty="0">
                <a:solidFill>
                  <a:srgbClr val="FF0000"/>
                </a:solidFill>
                <a:latin typeface="Calibri" panose="020F0502020204030204" pitchFamily="34" charset="0"/>
                <a:cs typeface="Calibri" panose="020F0502020204030204" pitchFamily="34" charset="0"/>
              </a:rPr>
              <a:t>aviation authorities to be flexible, nimble and capable of </a:t>
            </a:r>
            <a:r>
              <a:rPr lang="en-US" sz="2000" b="1" dirty="0" smtClean="0">
                <a:solidFill>
                  <a:srgbClr val="FF0000"/>
                </a:solidFill>
                <a:latin typeface="Calibri" panose="020F0502020204030204" pitchFamily="34" charset="0"/>
                <a:cs typeface="Calibri" panose="020F0502020204030204" pitchFamily="34" charset="0"/>
              </a:rPr>
              <a:t>adapting to </a:t>
            </a:r>
            <a:r>
              <a:rPr lang="en-US" sz="2000" b="1" dirty="0">
                <a:solidFill>
                  <a:srgbClr val="FF0000"/>
                </a:solidFill>
                <a:latin typeface="Calibri" panose="020F0502020204030204" pitchFamily="34" charset="0"/>
                <a:cs typeface="Calibri" panose="020F0502020204030204" pitchFamily="34" charset="0"/>
              </a:rPr>
              <a:t>constant </a:t>
            </a:r>
            <a:r>
              <a:rPr lang="en-US" sz="2000" b="1" dirty="0" smtClean="0">
                <a:solidFill>
                  <a:srgbClr val="FF0000"/>
                </a:solidFill>
                <a:latin typeface="Calibri" panose="020F0502020204030204" pitchFamily="34" charset="0"/>
                <a:cs typeface="Calibri" panose="020F0502020204030204" pitchFamily="34" charset="0"/>
              </a:rPr>
              <a:t>change</a:t>
            </a:r>
            <a:r>
              <a:rPr lang="en-US" sz="2000" b="1" dirty="0" smtClean="0">
                <a:latin typeface="Calibri" panose="020F0502020204030204" pitchFamily="34" charset="0"/>
                <a:cs typeface="Calibri" panose="020F0502020204030204" pitchFamily="34" charset="0"/>
              </a:rPr>
              <a:t>.</a:t>
            </a:r>
          </a:p>
          <a:p>
            <a:pPr algn="ctr"/>
            <a:r>
              <a:rPr lang="en-US" sz="2800" dirty="0" smtClean="0">
                <a:ln>
                  <a:solidFill>
                    <a:srgbClr val="FF0000"/>
                  </a:solidFill>
                </a:ln>
                <a:solidFill>
                  <a:srgbClr val="FF0000"/>
                </a:solidFill>
                <a:effectLst>
                  <a:outerShdw blurRad="50800" dist="38100" dir="2700000" algn="tl" rotWithShape="0">
                    <a:schemeClr val="tx1">
                      <a:alpha val="40000"/>
                    </a:schemeClr>
                  </a:outerShdw>
                </a:effectLst>
                <a:latin typeface="Calibri" panose="020F0502020204030204" pitchFamily="34" charset="0"/>
                <a:cs typeface="Calibri" panose="020F0502020204030204" pitchFamily="34" charset="0"/>
              </a:rPr>
              <a:t>REGULATORS MUST SET A FLEXIBLE FRAMEWORK OF SAFETY WITHOUT IMPENDING INNOVATION!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17916598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830824643"/>
              </p:ext>
            </p:extLst>
          </p:nvPr>
        </p:nvGraphicFramePr>
        <p:xfrm>
          <a:off x="111760" y="3840480"/>
          <a:ext cx="9144000" cy="2184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36795760"/>
              </p:ext>
            </p:extLst>
          </p:nvPr>
        </p:nvGraphicFramePr>
        <p:xfrm>
          <a:off x="283358" y="1957864"/>
          <a:ext cx="4785360" cy="1706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763221133"/>
              </p:ext>
            </p:extLst>
          </p:nvPr>
        </p:nvGraphicFramePr>
        <p:xfrm>
          <a:off x="4953000" y="1135857"/>
          <a:ext cx="3710148" cy="241873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609600" y="990601"/>
            <a:ext cx="4038599"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a:latin typeface="Calibri" panose="020F0502020204030204" pitchFamily="34" charset="0"/>
                <a:cs typeface="Calibri" panose="020F0502020204030204" pitchFamily="34" charset="0"/>
              </a:rPr>
              <a:t>Total Remote </a:t>
            </a:r>
            <a:r>
              <a:rPr lang="en-US" sz="1400" b="1" dirty="0" smtClean="0">
                <a:latin typeface="Calibri" panose="020F0502020204030204" pitchFamily="34" charset="0"/>
                <a:cs typeface="Calibri" panose="020F0502020204030204" pitchFamily="34" charset="0"/>
              </a:rPr>
              <a:t>Pilot Certificates Issued:</a:t>
            </a:r>
            <a:r>
              <a:rPr lang="en-US" sz="1400" dirty="0" smtClean="0">
                <a:latin typeface="Calibri" panose="020F0502020204030204" pitchFamily="34" charset="0"/>
                <a:cs typeface="Calibri" panose="020F0502020204030204" pitchFamily="34" charset="0"/>
              </a:rPr>
              <a:t> 66,245</a:t>
            </a:r>
            <a:endParaRPr lang="en-US" sz="1400" b="1" dirty="0" smtClean="0">
              <a:latin typeface="Calibri" panose="020F0502020204030204" pitchFamily="34" charset="0"/>
              <a:cs typeface="Calibri" panose="020F0502020204030204" pitchFamily="34" charset="0"/>
            </a:endParaRPr>
          </a:p>
          <a:p>
            <a:pPr algn="ctr"/>
            <a:r>
              <a:rPr lang="en-US" sz="1400" b="1" dirty="0" smtClean="0">
                <a:latin typeface="Calibri" panose="020F0502020204030204" pitchFamily="34" charset="0"/>
                <a:cs typeface="Calibri" panose="020F0502020204030204" pitchFamily="34" charset="0"/>
              </a:rPr>
              <a:t>Total Knowledge Exams Passed: </a:t>
            </a:r>
            <a:r>
              <a:rPr lang="en-US" sz="1400" dirty="0" smtClean="0">
                <a:latin typeface="Calibri" panose="020F0502020204030204" pitchFamily="34" charset="0"/>
                <a:cs typeface="Calibri" panose="020F0502020204030204" pitchFamily="34" charset="0"/>
              </a:rPr>
              <a:t>46,733</a:t>
            </a:r>
            <a:br>
              <a:rPr lang="en-US" sz="1400" dirty="0" smtClean="0">
                <a:latin typeface="Calibri" panose="020F0502020204030204" pitchFamily="34" charset="0"/>
                <a:cs typeface="Calibri" panose="020F0502020204030204" pitchFamily="34" charset="0"/>
              </a:rPr>
            </a:br>
            <a:r>
              <a:rPr lang="en-US" sz="1400" b="1" dirty="0" smtClean="0">
                <a:latin typeface="Calibri" panose="020F0502020204030204" pitchFamily="34" charset="0"/>
                <a:cs typeface="Calibri" panose="020F0502020204030204" pitchFamily="34" charset="0"/>
              </a:rPr>
              <a:t>Success Rate: </a:t>
            </a:r>
            <a:r>
              <a:rPr lang="en-US" sz="1400" dirty="0" smtClean="0">
                <a:latin typeface="Calibri" panose="020F0502020204030204" pitchFamily="34" charset="0"/>
                <a:cs typeface="Calibri" panose="020F0502020204030204" pitchFamily="34" charset="0"/>
              </a:rPr>
              <a:t>92%</a:t>
            </a:r>
          </a:p>
        </p:txBody>
      </p:sp>
      <p:sp>
        <p:nvSpPr>
          <p:cNvPr id="3" name="Title 2"/>
          <p:cNvSpPr>
            <a:spLocks noGrp="1"/>
          </p:cNvSpPr>
          <p:nvPr>
            <p:ph type="title"/>
          </p:nvPr>
        </p:nvSpPr>
        <p:spPr>
          <a:xfrm>
            <a:off x="327660" y="304800"/>
            <a:ext cx="8712200" cy="533400"/>
          </a:xfrm>
        </p:spPr>
        <p:txBody>
          <a:bodyPr>
            <a:noAutofit/>
          </a:bodyPr>
          <a:lstStyle/>
          <a:p>
            <a:r>
              <a:rPr lang="en-US" dirty="0" smtClean="0"/>
              <a:t>The Case for Integration by the Numbers</a:t>
            </a:r>
            <a:endParaRPr lang="en-US" b="1" dirty="0">
              <a:solidFill>
                <a:schemeClr val="tx2"/>
              </a:solidFill>
            </a:endParaRPr>
          </a:p>
        </p:txBody>
      </p:sp>
      <p:sp>
        <p:nvSpPr>
          <p:cNvPr id="14" name="TextBox 13"/>
          <p:cNvSpPr txBox="1"/>
          <p:nvPr/>
        </p:nvSpPr>
        <p:spPr>
          <a:xfrm>
            <a:off x="7645400" y="1590765"/>
            <a:ext cx="1219200"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b="1" dirty="0" smtClean="0">
                <a:latin typeface="Calibri" panose="020F0502020204030204" pitchFamily="34" charset="0"/>
                <a:cs typeface="Calibri" panose="020F0502020204030204" pitchFamily="34" charset="0"/>
              </a:rPr>
              <a:t>Total: </a:t>
            </a:r>
            <a:r>
              <a:rPr lang="en-US" sz="1200" dirty="0" smtClean="0">
                <a:latin typeface="Calibri" panose="020F0502020204030204" pitchFamily="34" charset="0"/>
                <a:cs typeface="Calibri" panose="020F0502020204030204" pitchFamily="34" charset="0"/>
              </a:rPr>
              <a:t>932,430</a:t>
            </a:r>
          </a:p>
        </p:txBody>
      </p:sp>
      <p:sp>
        <p:nvSpPr>
          <p:cNvPr id="17" name="TextBox 16"/>
          <p:cNvSpPr txBox="1"/>
          <p:nvPr/>
        </p:nvSpPr>
        <p:spPr>
          <a:xfrm>
            <a:off x="3886200" y="2133600"/>
            <a:ext cx="1066800" cy="2616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b="1" dirty="0" smtClean="0">
                <a:latin typeface="Calibri" panose="020F0502020204030204" pitchFamily="34" charset="0"/>
                <a:cs typeface="Calibri" panose="020F0502020204030204" pitchFamily="34" charset="0"/>
              </a:rPr>
              <a:t>Total: </a:t>
            </a:r>
            <a:r>
              <a:rPr lang="en-US" sz="1100" dirty="0" smtClean="0">
                <a:latin typeface="Calibri" panose="020F0502020204030204" pitchFamily="34" charset="0"/>
                <a:cs typeface="Calibri" panose="020F0502020204030204" pitchFamily="34" charset="0"/>
              </a:rPr>
              <a:t>11,169</a:t>
            </a:r>
          </a:p>
        </p:txBody>
      </p:sp>
      <p:sp>
        <p:nvSpPr>
          <p:cNvPr id="25" name="TextBox 24"/>
          <p:cNvSpPr txBox="1"/>
          <p:nvPr/>
        </p:nvSpPr>
        <p:spPr>
          <a:xfrm>
            <a:off x="1066800" y="3950631"/>
            <a:ext cx="1219200"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100" b="1" dirty="0" smtClean="0">
                <a:latin typeface="Calibri" panose="020F0502020204030204" pitchFamily="34" charset="0"/>
                <a:cs typeface="Calibri" panose="020F0502020204030204" pitchFamily="34" charset="0"/>
              </a:rPr>
              <a:t>2016 Total: </a:t>
            </a:r>
            <a:r>
              <a:rPr lang="en-US" sz="1100" dirty="0" smtClean="0">
                <a:latin typeface="Calibri" panose="020F0502020204030204" pitchFamily="34" charset="0"/>
                <a:cs typeface="Calibri" panose="020F0502020204030204" pitchFamily="34" charset="0"/>
              </a:rPr>
              <a:t>1,839</a:t>
            </a:r>
          </a:p>
          <a:p>
            <a:r>
              <a:rPr lang="en-US" sz="1100" b="1" dirty="0" smtClean="0">
                <a:latin typeface="Calibri" panose="020F0502020204030204" pitchFamily="34" charset="0"/>
                <a:cs typeface="Calibri" panose="020F0502020204030204" pitchFamily="34" charset="0"/>
              </a:rPr>
              <a:t>2017 Total: </a:t>
            </a:r>
            <a:r>
              <a:rPr lang="en-US" sz="1100" dirty="0" smtClean="0">
                <a:latin typeface="Calibri" panose="020F0502020204030204" pitchFamily="34" charset="0"/>
                <a:cs typeface="Calibri" panose="020F0502020204030204" pitchFamily="34" charset="0"/>
              </a:rPr>
              <a:t>1,906</a:t>
            </a:r>
          </a:p>
        </p:txBody>
      </p:sp>
    </p:spTree>
    <p:extLst>
      <p:ext uri="{BB962C8B-B14F-4D97-AF65-F5344CB8AC3E}">
        <p14:creationId xmlns:p14="http://schemas.microsoft.com/office/powerpoint/2010/main" val="358586087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UAS_Switchblade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990600"/>
            <a:ext cx="30067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pPr eaLnBrk="1" hangingPunct="1"/>
            <a:r>
              <a:rPr lang="en-US" dirty="0" smtClean="0"/>
              <a:t>What is the FAA’s Authority?</a:t>
            </a:r>
          </a:p>
        </p:txBody>
      </p:sp>
      <p:sp>
        <p:nvSpPr>
          <p:cNvPr id="19460" name="Rectangle 3"/>
          <p:cNvSpPr>
            <a:spLocks noGrp="1" noChangeArrowheads="1"/>
          </p:cNvSpPr>
          <p:nvPr>
            <p:ph type="body" idx="1"/>
          </p:nvPr>
        </p:nvSpPr>
        <p:spPr>
          <a:xfrm>
            <a:off x="460580" y="1066800"/>
            <a:ext cx="8226220" cy="4800600"/>
          </a:xfrm>
        </p:spPr>
        <p:txBody>
          <a:bodyPr/>
          <a:lstStyle/>
          <a:p>
            <a:pPr eaLnBrk="1" hangingPunct="1"/>
            <a:r>
              <a:rPr lang="en-US" sz="2600" dirty="0" smtClean="0"/>
              <a:t>U.S. airspace is public space</a:t>
            </a:r>
          </a:p>
          <a:p>
            <a:pPr lvl="1" eaLnBrk="1" hangingPunct="1"/>
            <a:r>
              <a:rPr lang="en-US" sz="2200" dirty="0" smtClean="0"/>
              <a:t>49 U.S.C. </a:t>
            </a:r>
            <a:r>
              <a:rPr lang="en-US" sz="2200" dirty="0" smtClean="0">
                <a:cs typeface="Arial" charset="0"/>
              </a:rPr>
              <a:t>§40102(a)(1)</a:t>
            </a:r>
          </a:p>
          <a:p>
            <a:pPr lvl="2">
              <a:spcAft>
                <a:spcPts val="1200"/>
              </a:spcAft>
            </a:pPr>
            <a:r>
              <a:rPr lang="en-US" sz="1800" dirty="0"/>
              <a:t>FAA manages airspace and civil </a:t>
            </a:r>
            <a:r>
              <a:rPr lang="en-US" sz="1800" dirty="0" smtClean="0"/>
              <a:t>aircraft</a:t>
            </a:r>
          </a:p>
          <a:p>
            <a:pPr eaLnBrk="1" hangingPunct="1"/>
            <a:r>
              <a:rPr lang="en-US" sz="2600" dirty="0" smtClean="0"/>
              <a:t>UAS are aircraft subject to regulation</a:t>
            </a:r>
          </a:p>
          <a:p>
            <a:pPr lvl="1" eaLnBrk="1" hangingPunct="1"/>
            <a:r>
              <a:rPr lang="en-US" sz="2200" dirty="0" smtClean="0"/>
              <a:t>49 U.S.C. </a:t>
            </a:r>
            <a:r>
              <a:rPr lang="en-US" sz="2200" dirty="0" smtClean="0">
                <a:cs typeface="Arial" charset="0"/>
              </a:rPr>
              <a:t>§40102(a)(6); 14 CFR 1.1; PL 112-95 §331, §336</a:t>
            </a:r>
          </a:p>
          <a:p>
            <a:pPr lvl="2">
              <a:spcAft>
                <a:spcPts val="1200"/>
              </a:spcAft>
            </a:pPr>
            <a:r>
              <a:rPr lang="en-US" dirty="0"/>
              <a:t>An aircraft is any device used, or intended to be used, for </a:t>
            </a:r>
            <a:r>
              <a:rPr lang="en-US" dirty="0" smtClean="0"/>
              <a:t>flight</a:t>
            </a:r>
            <a:endParaRPr lang="en-US" dirty="0" smtClean="0">
              <a:cs typeface="Arial" charset="0"/>
            </a:endParaRPr>
          </a:p>
          <a:p>
            <a:r>
              <a:rPr lang="en-US" sz="2600" dirty="0" smtClean="0"/>
              <a:t>UAS must comply with regulations that apply to all aircraft</a:t>
            </a:r>
          </a:p>
          <a:p>
            <a:pPr lvl="1"/>
            <a:r>
              <a:rPr lang="en-US" sz="2200" dirty="0" smtClean="0"/>
              <a:t>14 CFR Part </a:t>
            </a:r>
            <a:r>
              <a:rPr lang="en-US" sz="2200" dirty="0" smtClean="0"/>
              <a:t>107, Part 101 for Hobbyists, “Legacy” </a:t>
            </a:r>
            <a:r>
              <a:rPr lang="en-US" sz="2200" dirty="0" err="1" smtClean="0"/>
              <a:t>Regs</a:t>
            </a:r>
            <a:r>
              <a:rPr lang="en-US" sz="2200" dirty="0" smtClean="0"/>
              <a:t> (TC/AW) </a:t>
            </a:r>
          </a:p>
          <a:p>
            <a:pPr lvl="1"/>
            <a:r>
              <a:rPr lang="en-US" sz="2200" dirty="0" smtClean="0"/>
              <a:t>Some state and local laws may impact </a:t>
            </a:r>
            <a:r>
              <a:rPr lang="en-US" sz="2200" dirty="0" smtClean="0"/>
              <a:t>UAS.</a:t>
            </a:r>
            <a:endParaRPr lang="en-US" sz="2200" dirty="0" smtClean="0"/>
          </a:p>
        </p:txBody>
      </p:sp>
    </p:spTree>
    <p:extLst>
      <p:ext uri="{BB962C8B-B14F-4D97-AF65-F5344CB8AC3E}">
        <p14:creationId xmlns:p14="http://schemas.microsoft.com/office/powerpoint/2010/main" val="3906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86800" cy="646331"/>
          </a:xfrm>
          <a:prstGeom prst="rect">
            <a:avLst/>
          </a:prstGeom>
        </p:spPr>
        <p:txBody>
          <a:bodyPr wrap="square">
            <a:spAutoFit/>
          </a:bodyPr>
          <a:lstStyle/>
          <a:p>
            <a:r>
              <a:rPr lang="en-US" sz="3600" b="1" dirty="0" smtClean="0">
                <a:solidFill>
                  <a:srgbClr val="002060"/>
                </a:solidFill>
                <a:latin typeface="Calibri" panose="020F0502020204030204" pitchFamily="34" charset="0"/>
                <a:cs typeface="Calibri" panose="020F0502020204030204" pitchFamily="34" charset="0"/>
              </a:rPr>
              <a:t>Lead-up to the FAA UAS Integration Office</a:t>
            </a:r>
            <a:endParaRPr lang="en-US" sz="3600" b="1" dirty="0"/>
          </a:p>
        </p:txBody>
      </p:sp>
      <p:sp>
        <p:nvSpPr>
          <p:cNvPr id="5" name="TextBox 4"/>
          <p:cNvSpPr txBox="1"/>
          <p:nvPr/>
        </p:nvSpPr>
        <p:spPr>
          <a:xfrm>
            <a:off x="304800" y="1143000"/>
            <a:ext cx="8382000" cy="432426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Pre-2013: </a:t>
            </a:r>
            <a:r>
              <a:rPr lang="en-US" sz="2000" dirty="0" smtClean="0">
                <a:latin typeface="Calibri" panose="020F0502020204030204" pitchFamily="34" charset="0"/>
                <a:cs typeface="Calibri" panose="020F0502020204030204" pitchFamily="34" charset="0"/>
              </a:rPr>
              <a:t>FAA “Line of Business” Organizations (i.e. AIR, AFS, ATO) and Program Offices within the LOBs conducting UAS work in “stovepipe” fashion</a:t>
            </a:r>
          </a:p>
          <a:p>
            <a:pPr marL="800100" lvl="1" indent="-342900">
              <a:spcAft>
                <a:spcPts val="600"/>
              </a:spcAft>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UAS management and resources reside in the Unmanned Aircraft Program Office (UAPO) in the Flight Standards Organization (AFS)</a:t>
            </a:r>
          </a:p>
          <a:p>
            <a:pPr marL="800100" lvl="1" indent="-342900">
              <a:spcAft>
                <a:spcPts val="1800"/>
              </a:spcAft>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Each LOB reports “up-the-line.”</a:t>
            </a:r>
          </a:p>
          <a:p>
            <a:pPr marL="285750" indent="-285750">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2013: </a:t>
            </a:r>
            <a:r>
              <a:rPr lang="en-US" sz="2000" dirty="0" smtClean="0">
                <a:latin typeface="Calibri" panose="020F0502020204030204" pitchFamily="34" charset="0"/>
                <a:cs typeface="Calibri" panose="020F0502020204030204" pitchFamily="34" charset="0"/>
              </a:rPr>
              <a:t>The UAS Integration Office is formed under AFS as a single-point in the FAA for UAS matters</a:t>
            </a:r>
          </a:p>
          <a:p>
            <a:pPr marL="800100" lvl="1" indent="-342900">
              <a:spcAft>
                <a:spcPts val="600"/>
              </a:spcAft>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The office further consolidates UAS management and resources under the old UAPO office with the Emerging Technologies Team (AJV-15) under the Air Traffic Organization (ATO)</a:t>
            </a:r>
          </a:p>
          <a:p>
            <a:pPr marL="800100" lvl="1" indent="-342900">
              <a:spcAft>
                <a:spcPts val="600"/>
              </a:spcAft>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The office reports to the AFS Director.</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35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8686800" cy="646331"/>
          </a:xfrm>
          <a:prstGeom prst="rect">
            <a:avLst/>
          </a:prstGeom>
        </p:spPr>
        <p:txBody>
          <a:bodyPr wrap="square">
            <a:spAutoFit/>
          </a:bodyPr>
          <a:lstStyle/>
          <a:p>
            <a:r>
              <a:rPr lang="en-US" sz="3600" b="1" dirty="0" smtClean="0">
                <a:solidFill>
                  <a:srgbClr val="002060"/>
                </a:solidFill>
                <a:latin typeface="Calibri" panose="020F0502020204030204" pitchFamily="34" charset="0"/>
                <a:cs typeface="Calibri" panose="020F0502020204030204" pitchFamily="34" charset="0"/>
              </a:rPr>
              <a:t>Stand-up of the FAA UAS Integration Office</a:t>
            </a:r>
            <a:endParaRPr lang="en-US" sz="3600" b="1" dirty="0"/>
          </a:p>
        </p:txBody>
      </p:sp>
      <p:sp>
        <p:nvSpPr>
          <p:cNvPr id="6" name="Rectangle 5"/>
          <p:cNvSpPr/>
          <p:nvPr/>
        </p:nvSpPr>
        <p:spPr>
          <a:xfrm>
            <a:off x="304800" y="1066800"/>
            <a:ext cx="8382000" cy="4170372"/>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October 2016:</a:t>
            </a:r>
            <a:r>
              <a:rPr lang="en-US" sz="2000" dirty="0" smtClean="0">
                <a:latin typeface="Calibri" panose="020F0502020204030204" pitchFamily="34" charset="0"/>
                <a:cs typeface="Calibri" panose="020F0502020204030204" pitchFamily="34" charset="0"/>
              </a:rPr>
              <a:t>  The Unmanned Aircraft Systems Integration Office (AUS) is established under the Aviation Safety Organization (AVS)</a:t>
            </a:r>
          </a:p>
          <a:p>
            <a:pPr marL="800100" lvl="1" indent="-342900">
              <a:spcBef>
                <a:spcPts val="600"/>
              </a:spcBef>
              <a:spcAft>
                <a:spcPts val="600"/>
              </a:spcAft>
              <a:buFont typeface="Arial" panose="020B0604020202020204" pitchFamily="34" charset="0"/>
              <a:buChar char="•"/>
            </a:pPr>
            <a:r>
              <a:rPr lang="en-US" sz="2000" u="sng" dirty="0" smtClean="0">
                <a:solidFill>
                  <a:srgbClr val="FF0000"/>
                </a:solidFill>
                <a:latin typeface="Calibri" panose="020F0502020204030204" pitchFamily="34" charset="0"/>
                <a:cs typeface="Calibri" panose="020F0502020204030204" pitchFamily="34" charset="0"/>
              </a:rPr>
              <a:t>Mission Statement</a:t>
            </a:r>
            <a:r>
              <a:rPr lang="en-US" sz="2000" dirty="0" smtClean="0">
                <a:latin typeface="Calibri" panose="020F0502020204030204" pitchFamily="34" charset="0"/>
                <a:cs typeface="Calibri" panose="020F0502020204030204" pitchFamily="34" charset="0"/>
              </a:rPr>
              <a:t>: </a:t>
            </a:r>
            <a:r>
              <a:rPr lang="en-US" sz="2000" i="1" dirty="0" smtClean="0">
                <a:latin typeface="Calibri" panose="020F0502020204030204" pitchFamily="34" charset="0"/>
                <a:cs typeface="Calibri" panose="020F0502020204030204" pitchFamily="34" charset="0"/>
              </a:rPr>
              <a:t>To facilitate the safe, efficient, and timely integration of UAS into the NAS and support the development and implementation of regulations, policies, procedures, guidance, and standards that govern UAS operation, including training related to existing and emerging UAS technology.</a:t>
            </a:r>
          </a:p>
          <a:p>
            <a:pPr marL="800100" lvl="1" indent="-342900">
              <a:spcBef>
                <a:spcPts val="600"/>
              </a:spcBef>
              <a:spcAft>
                <a:spcPts val="6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Executive Director reports directly to the Associate Administrator for Aviation Safety, AVS-1, i.e. direct line-of-sight.</a:t>
            </a:r>
          </a:p>
          <a:p>
            <a:pPr marL="800100" lvl="1" indent="-342900">
              <a:spcBef>
                <a:spcPts val="60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Allows further consolidation of strategic initiatives in </a:t>
            </a:r>
            <a:r>
              <a:rPr lang="en-US" sz="2000" dirty="0" smtClean="0">
                <a:latin typeface="Calibri" panose="020F0502020204030204" pitchFamily="34" charset="0"/>
                <a:cs typeface="Calibri" panose="020F0502020204030204" pitchFamily="34" charset="0"/>
              </a:rPr>
              <a:t>all FAA </a:t>
            </a:r>
            <a:r>
              <a:rPr lang="en-US" sz="2000" dirty="0" smtClean="0">
                <a:latin typeface="Calibri" panose="020F0502020204030204" pitchFamily="34" charset="0"/>
                <a:cs typeface="Calibri" panose="020F0502020204030204" pitchFamily="34" charset="0"/>
              </a:rPr>
              <a:t>business plans</a:t>
            </a:r>
            <a:r>
              <a:rPr lang="en-US"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and research and demonstration projects for UAS features in the NextGen Implementation Plan and the National Aviation Research Plan.</a:t>
            </a:r>
          </a:p>
        </p:txBody>
      </p:sp>
    </p:spTree>
    <p:extLst>
      <p:ext uri="{BB962C8B-B14F-4D97-AF65-F5344CB8AC3E}">
        <p14:creationId xmlns:p14="http://schemas.microsoft.com/office/powerpoint/2010/main" val="17158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a:spLocks noGrp="1"/>
          </p:cNvSpPr>
          <p:nvPr>
            <p:ph type="title"/>
          </p:nvPr>
        </p:nvSpPr>
        <p:spPr>
          <a:xfrm>
            <a:off x="306885" y="174602"/>
            <a:ext cx="8440621" cy="578939"/>
          </a:xfrm>
        </p:spPr>
        <p:txBody>
          <a:bodyPr/>
          <a:lstStyle/>
          <a:p>
            <a:r>
              <a:rPr lang="en-US" sz="3600" cap="none" dirty="0" smtClean="0">
                <a:solidFill>
                  <a:srgbClr val="002060"/>
                </a:solidFill>
                <a:latin typeface="Calibri" panose="020F0502020204030204" pitchFamily="34" charset="0"/>
                <a:cs typeface="Calibri" panose="020F0502020204030204" pitchFamily="34" charset="0"/>
              </a:rPr>
              <a:t>The FAA Office of UAS Integration Today…</a:t>
            </a:r>
            <a:endParaRPr lang="en-US" sz="3600" cap="none" dirty="0">
              <a:solidFill>
                <a:srgbClr val="002060"/>
              </a:solidFill>
              <a:latin typeface="Calibri" panose="020F0502020204030204" pitchFamily="34" charset="0"/>
              <a:cs typeface="Calibri" panose="020F0502020204030204" pitchFamily="34" charset="0"/>
            </a:endParaRPr>
          </a:p>
        </p:txBody>
      </p:sp>
      <p:grpSp>
        <p:nvGrpSpPr>
          <p:cNvPr id="2" name="Group 1"/>
          <p:cNvGrpSpPr/>
          <p:nvPr/>
        </p:nvGrpSpPr>
        <p:grpSpPr>
          <a:xfrm>
            <a:off x="306885" y="762000"/>
            <a:ext cx="8534400" cy="5154615"/>
            <a:chOff x="343209" y="533400"/>
            <a:chExt cx="8766881" cy="5424020"/>
          </a:xfrm>
        </p:grpSpPr>
        <p:sp>
          <p:nvSpPr>
            <p:cNvPr id="5" name="TextBox 4"/>
            <p:cNvSpPr txBox="1"/>
            <p:nvPr/>
          </p:nvSpPr>
          <p:spPr>
            <a:xfrm>
              <a:off x="6720475" y="4563834"/>
              <a:ext cx="1094386" cy="26161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Art Hinaman</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cxnSp>
          <p:nvCxnSpPr>
            <p:cNvPr id="6" name="Elbow Connector 5"/>
            <p:cNvCxnSpPr/>
            <p:nvPr/>
          </p:nvCxnSpPr>
          <p:spPr>
            <a:xfrm rot="5400000" flipH="1" flipV="1">
              <a:off x="1451904" y="3571587"/>
              <a:ext cx="12700" cy="1113817"/>
            </a:xfrm>
            <a:prstGeom prst="bentConnector3">
              <a:avLst>
                <a:gd name="adj1" fmla="val 1800000"/>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3209" y="4067967"/>
              <a:ext cx="1051546" cy="55399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Administration Branch Manager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43209" y="4623965"/>
              <a:ext cx="1051545" cy="26161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Jamie Metz</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9" name="TextBox 8"/>
            <p:cNvSpPr txBox="1"/>
            <p:nvPr/>
          </p:nvSpPr>
          <p:spPr>
            <a:xfrm>
              <a:off x="343209" y="4842896"/>
              <a:ext cx="1051545" cy="24622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AUS-110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10" name="TextBox 9"/>
            <p:cNvSpPr txBox="1"/>
            <p:nvPr/>
          </p:nvSpPr>
          <p:spPr>
            <a:xfrm>
              <a:off x="1479871" y="4067967"/>
              <a:ext cx="1057883" cy="55399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Planning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Performance Branch Manager</a:t>
              </a:r>
            </a:p>
          </p:txBody>
        </p:sp>
        <p:sp>
          <p:nvSpPr>
            <p:cNvPr id="11" name="TextBox 10"/>
            <p:cNvSpPr txBox="1"/>
            <p:nvPr/>
          </p:nvSpPr>
          <p:spPr>
            <a:xfrm>
              <a:off x="1479871" y="4623965"/>
              <a:ext cx="1057883" cy="261610"/>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0" normalizeH="0" baseline="0" noProof="0" dirty="0" smtClean="0">
                  <a:ln>
                    <a:noFill/>
                  </a:ln>
                  <a:solidFill>
                    <a:srgbClr val="1F497D">
                      <a:lumMod val="50000"/>
                    </a:srgbClr>
                  </a:solidFill>
                  <a:effectLst/>
                  <a:uLnTx/>
                  <a:uFillTx/>
                  <a:latin typeface="Calibri"/>
                  <a:ea typeface="+mn-ea"/>
                  <a:cs typeface="+mn-cs"/>
                </a:rPr>
                <a:t>Ann Cihon                                                                                                 </a:t>
              </a:r>
              <a:endParaRPr kumimoji="0" lang="en-US" sz="1100" b="0" i="0" u="none" strike="noStrike" kern="1200" cap="none" spc="-50" normalizeH="0" baseline="0" noProof="0" dirty="0">
                <a:ln>
                  <a:noFill/>
                </a:ln>
                <a:solidFill>
                  <a:srgbClr val="1F497D">
                    <a:lumMod val="50000"/>
                  </a:srgbClr>
                </a:solidFill>
                <a:effectLst/>
                <a:uLnTx/>
                <a:uFillTx/>
                <a:latin typeface="Calibri"/>
                <a:ea typeface="+mn-ea"/>
                <a:cs typeface="+mn-cs"/>
              </a:endParaRPr>
            </a:p>
          </p:txBody>
        </p:sp>
        <p:sp>
          <p:nvSpPr>
            <p:cNvPr id="12" name="TextBox 11"/>
            <p:cNvSpPr txBox="1"/>
            <p:nvPr/>
          </p:nvSpPr>
          <p:spPr>
            <a:xfrm>
              <a:off x="1479871" y="4842896"/>
              <a:ext cx="1057883" cy="24622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AUS-120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13" name="Straight Connector 12"/>
            <p:cNvCxnSpPr/>
            <p:nvPr/>
          </p:nvCxnSpPr>
          <p:spPr>
            <a:xfrm>
              <a:off x="7281459" y="3690045"/>
              <a:ext cx="0" cy="398019"/>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20476" y="4030704"/>
              <a:ext cx="1094384" cy="55399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Technical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Branch Manager</a:t>
              </a:r>
            </a:p>
          </p:txBody>
        </p:sp>
        <p:sp>
          <p:nvSpPr>
            <p:cNvPr id="15" name="TextBox 14"/>
            <p:cNvSpPr txBox="1"/>
            <p:nvPr/>
          </p:nvSpPr>
          <p:spPr>
            <a:xfrm>
              <a:off x="6720475" y="4792704"/>
              <a:ext cx="1094385" cy="24622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AUS-420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16" name="Elbow Connector 15"/>
            <p:cNvCxnSpPr/>
            <p:nvPr/>
          </p:nvCxnSpPr>
          <p:spPr>
            <a:xfrm rot="5400000" flipH="1" flipV="1">
              <a:off x="7392064" y="2936554"/>
              <a:ext cx="12700" cy="2270277"/>
            </a:xfrm>
            <a:prstGeom prst="bentConnector3">
              <a:avLst>
                <a:gd name="adj1" fmla="val 1800000"/>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77475" y="4030704"/>
              <a:ext cx="1066970" cy="55399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Program &amp; Data Management Branch Manager</a:t>
              </a:r>
            </a:p>
          </p:txBody>
        </p:sp>
        <p:sp>
          <p:nvSpPr>
            <p:cNvPr id="18" name="TextBox 17"/>
            <p:cNvSpPr txBox="1"/>
            <p:nvPr/>
          </p:nvSpPr>
          <p:spPr>
            <a:xfrm>
              <a:off x="5577475" y="4586701"/>
              <a:ext cx="1066970" cy="26161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Robert Pappas</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19" name="TextBox 18"/>
            <p:cNvSpPr txBox="1"/>
            <p:nvPr/>
          </p:nvSpPr>
          <p:spPr>
            <a:xfrm>
              <a:off x="5577475" y="4805632"/>
              <a:ext cx="1066970" cy="24622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AUS-410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20" name="Straight Connector 19"/>
            <p:cNvCxnSpPr/>
            <p:nvPr/>
          </p:nvCxnSpPr>
          <p:spPr>
            <a:xfrm flipH="1">
              <a:off x="1469183" y="3678203"/>
              <a:ext cx="1" cy="21675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100"/>
                      </a14:imgEffect>
                      <a14:imgEffect>
                        <a14:saturation sat="92000"/>
                      </a14:imgEffect>
                    </a14:imgLayer>
                  </a14:imgProps>
                </a:ext>
                <a:ext uri="{28A0092B-C50C-407E-A947-70E740481C1C}">
                  <a14:useLocalDpi xmlns:a14="http://schemas.microsoft.com/office/drawing/2010/main" val="0"/>
                </a:ext>
              </a:extLst>
            </a:blip>
            <a:srcRect l="31548" t="6049" r="36976" b="42548"/>
            <a:stretch/>
          </p:blipFill>
          <p:spPr>
            <a:xfrm>
              <a:off x="495608" y="5088669"/>
              <a:ext cx="708950" cy="868750"/>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30306" t="7621" r="34805" b="37187"/>
            <a:stretch/>
          </p:blipFill>
          <p:spPr>
            <a:xfrm>
              <a:off x="5786078" y="5038925"/>
              <a:ext cx="714557" cy="848206"/>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33179" t="15760" r="38820" b="34684"/>
            <a:stretch/>
          </p:blipFill>
          <p:spPr>
            <a:xfrm>
              <a:off x="1658047" y="5088670"/>
              <a:ext cx="654507" cy="868750"/>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33616" t="17871" r="37475" b="36114"/>
            <a:stretch/>
          </p:blipFill>
          <p:spPr>
            <a:xfrm>
              <a:off x="6924839" y="5038925"/>
              <a:ext cx="713239" cy="851460"/>
            </a:xfrm>
            <a:prstGeom prst="rect">
              <a:avLst/>
            </a:prstGeom>
          </p:spPr>
        </p:pic>
        <p:cxnSp>
          <p:nvCxnSpPr>
            <p:cNvPr id="26" name="Straight Connector 25"/>
            <p:cNvCxnSpPr/>
            <p:nvPr/>
          </p:nvCxnSpPr>
          <p:spPr>
            <a:xfrm flipH="1">
              <a:off x="2380036" y="1996132"/>
              <a:ext cx="1372912"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19600" y="1401007"/>
              <a:ext cx="0" cy="122212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05200" y="533400"/>
              <a:ext cx="1583986" cy="40011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Office of UAS Integration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Executive Director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3505200" y="925737"/>
              <a:ext cx="1587689" cy="26161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Earl Lawrence</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0" name="TextBox 29"/>
            <p:cNvSpPr txBox="1"/>
            <p:nvPr/>
          </p:nvSpPr>
          <p:spPr>
            <a:xfrm>
              <a:off x="3505200" y="1144668"/>
              <a:ext cx="1587689" cy="24622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AUS-1</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31" name="TextBox 30"/>
            <p:cNvSpPr txBox="1"/>
            <p:nvPr/>
          </p:nvSpPr>
          <p:spPr>
            <a:xfrm>
              <a:off x="844104" y="1640863"/>
              <a:ext cx="1535932" cy="246221"/>
            </a:xfrm>
            <a:prstGeom prst="rect">
              <a:avLst/>
            </a:prstGeom>
            <a:solidFill>
              <a:srgbClr val="D5650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Executive Office Manager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extBox 31"/>
            <p:cNvSpPr txBox="1"/>
            <p:nvPr/>
          </p:nvSpPr>
          <p:spPr>
            <a:xfrm>
              <a:off x="850083" y="1887084"/>
              <a:ext cx="1535932" cy="26161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Erik Amend</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3" name="TextBox 32"/>
            <p:cNvSpPr txBox="1"/>
            <p:nvPr/>
          </p:nvSpPr>
          <p:spPr>
            <a:xfrm>
              <a:off x="850083" y="2106015"/>
              <a:ext cx="1535932" cy="246221"/>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AUS-10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34" name="TextBox 33"/>
            <p:cNvSpPr txBox="1"/>
            <p:nvPr/>
          </p:nvSpPr>
          <p:spPr>
            <a:xfrm>
              <a:off x="3574566" y="1640446"/>
              <a:ext cx="1560170" cy="246221"/>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Deputy Executive Director</a:t>
              </a:r>
            </a:p>
          </p:txBody>
        </p:sp>
        <p:sp>
          <p:nvSpPr>
            <p:cNvPr id="35" name="TextBox 34"/>
            <p:cNvSpPr txBox="1"/>
            <p:nvPr/>
          </p:nvSpPr>
          <p:spPr>
            <a:xfrm>
              <a:off x="3574566" y="1886667"/>
              <a:ext cx="1560170" cy="261610"/>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Bill Crozier</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6" name="TextBox 35"/>
            <p:cNvSpPr txBox="1"/>
            <p:nvPr/>
          </p:nvSpPr>
          <p:spPr>
            <a:xfrm>
              <a:off x="3574566" y="2105598"/>
              <a:ext cx="1560170" cy="24622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AUS-2</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37" name="TextBox 36"/>
            <p:cNvSpPr txBox="1"/>
            <p:nvPr/>
          </p:nvSpPr>
          <p:spPr>
            <a:xfrm>
              <a:off x="495608" y="2853057"/>
              <a:ext cx="1237034" cy="400110"/>
            </a:xfrm>
            <a:prstGeom prst="rect">
              <a:avLst/>
            </a:prstGeom>
            <a:solidFill>
              <a:srgbClr val="87B12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Business &amp;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Division Director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TextBox 37"/>
            <p:cNvSpPr txBox="1"/>
            <p:nvPr/>
          </p:nvSpPr>
          <p:spPr>
            <a:xfrm>
              <a:off x="495608" y="3229768"/>
              <a:ext cx="1237034" cy="26161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Daryl Harris</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9" name="TextBox 38"/>
            <p:cNvSpPr txBox="1"/>
            <p:nvPr/>
          </p:nvSpPr>
          <p:spPr>
            <a:xfrm>
              <a:off x="495608" y="3475586"/>
              <a:ext cx="1237034" cy="246221"/>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AUS-100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40" name="TextBox 39"/>
            <p:cNvSpPr txBox="1"/>
            <p:nvPr/>
          </p:nvSpPr>
          <p:spPr>
            <a:xfrm>
              <a:off x="6896409" y="2858558"/>
              <a:ext cx="1298643" cy="400110"/>
            </a:xfrm>
            <a:prstGeom prst="rect">
              <a:avLst/>
            </a:prstGeom>
            <a:solidFill>
              <a:srgbClr val="87B12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Safety &amp;  Integration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Division Director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40"/>
            <p:cNvSpPr txBox="1"/>
            <p:nvPr/>
          </p:nvSpPr>
          <p:spPr>
            <a:xfrm>
              <a:off x="6896408" y="3229768"/>
              <a:ext cx="1298643" cy="26161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Joe </a:t>
              </a:r>
              <a:r>
                <a:rPr kumimoji="0" lang="en-US" sz="1100" b="0" i="0" u="none" strike="noStrike" kern="1200" cap="none" spc="0" normalizeH="0" baseline="0" noProof="0" dirty="0" err="1" smtClean="0">
                  <a:ln>
                    <a:noFill/>
                  </a:ln>
                  <a:solidFill>
                    <a:srgbClr val="1F497D">
                      <a:lumMod val="50000"/>
                    </a:srgbClr>
                  </a:solidFill>
                  <a:effectLst/>
                  <a:uLnTx/>
                  <a:uFillTx/>
                  <a:latin typeface="Calibri"/>
                  <a:ea typeface="+mn-ea"/>
                  <a:cs typeface="+mn-cs"/>
                </a:rPr>
                <a:t>Morra</a:t>
              </a:r>
              <a:endParaRPr kumimoji="0" lang="en-US" sz="9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2" name="TextBox 41"/>
            <p:cNvSpPr txBox="1"/>
            <p:nvPr/>
          </p:nvSpPr>
          <p:spPr>
            <a:xfrm>
              <a:off x="6896408" y="3481088"/>
              <a:ext cx="1298643" cy="246221"/>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AUS-400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cxnSp>
          <p:nvCxnSpPr>
            <p:cNvPr id="43" name="Elbow Connector 42"/>
            <p:cNvCxnSpPr/>
            <p:nvPr/>
          </p:nvCxnSpPr>
          <p:spPr>
            <a:xfrm rot="16200000" flipH="1">
              <a:off x="4439854" y="-359996"/>
              <a:ext cx="5501" cy="6431606"/>
            </a:xfrm>
            <a:prstGeom prst="bentConnector3">
              <a:avLst>
                <a:gd name="adj1" fmla="val -4155608"/>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91208" y="2623133"/>
              <a:ext cx="0" cy="23985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01008" y="2623133"/>
              <a:ext cx="0" cy="23985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629209" y="2858558"/>
              <a:ext cx="1066800" cy="400110"/>
            </a:xfrm>
            <a:prstGeom prst="rect">
              <a:avLst/>
            </a:prstGeom>
            <a:solidFill>
              <a:srgbClr val="87B12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International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Division Director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TextBox 46"/>
            <p:cNvSpPr txBox="1"/>
            <p:nvPr/>
          </p:nvSpPr>
          <p:spPr>
            <a:xfrm>
              <a:off x="2629208" y="3242317"/>
              <a:ext cx="1066800" cy="26161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Tricia Stacey</a:t>
              </a: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8" name="TextBox 47"/>
            <p:cNvSpPr txBox="1"/>
            <p:nvPr/>
          </p:nvSpPr>
          <p:spPr>
            <a:xfrm>
              <a:off x="2629208" y="3461248"/>
              <a:ext cx="1066800" cy="246221"/>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AUS-200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49" name="TextBox 48"/>
            <p:cNvSpPr txBox="1"/>
            <p:nvPr/>
          </p:nvSpPr>
          <p:spPr>
            <a:xfrm>
              <a:off x="4511325" y="2856545"/>
              <a:ext cx="1543807" cy="400110"/>
            </a:xfrm>
            <a:prstGeom prst="rect">
              <a:avLst/>
            </a:prstGeom>
            <a:solidFill>
              <a:srgbClr val="87B12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Division Director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p:cNvSpPr txBox="1"/>
            <p:nvPr/>
          </p:nvSpPr>
          <p:spPr>
            <a:xfrm>
              <a:off x="4511325" y="3241299"/>
              <a:ext cx="1543807" cy="26161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rgbClr val="1F497D">
                      <a:lumMod val="50000"/>
                    </a:srgbClr>
                  </a:solidFill>
                  <a:effectLst/>
                  <a:uLnTx/>
                  <a:uFillTx/>
                  <a:latin typeface="Calibri"/>
                  <a:ea typeface="+mn-ea"/>
                  <a:cs typeface="+mn-cs"/>
                </a:rPr>
                <a:t>Sabrina Saunders-Hodge</a:t>
              </a:r>
              <a:endParaRPr kumimoji="0" lang="en-US" sz="105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51" name="TextBox 50"/>
            <p:cNvSpPr txBox="1"/>
            <p:nvPr/>
          </p:nvSpPr>
          <p:spPr>
            <a:xfrm>
              <a:off x="4511325" y="3460230"/>
              <a:ext cx="1543807" cy="246221"/>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AUS-300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pic>
          <p:nvPicPr>
            <p:cNvPr id="52" name="Picture 51"/>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5600"/>
                      </a14:imgEffect>
                      <a14:imgEffect>
                        <a14:brightnessContrast bright="10000"/>
                      </a14:imgEffect>
                    </a14:imgLayer>
                  </a14:imgProps>
                </a:ext>
                <a:ext uri="{28A0092B-C50C-407E-A947-70E740481C1C}">
                  <a14:useLocalDpi xmlns:a14="http://schemas.microsoft.com/office/drawing/2010/main" val="0"/>
                </a:ext>
              </a:extLst>
            </a:blip>
            <a:srcRect l="28061" t="7912" r="33472" b="31641"/>
            <a:stretch/>
          </p:blipFill>
          <p:spPr>
            <a:xfrm>
              <a:off x="2380037" y="1637154"/>
              <a:ext cx="606114" cy="714665"/>
            </a:xfrm>
            <a:prstGeom prst="rect">
              <a:avLst/>
            </a:prstGeom>
          </p:spPr>
        </p:pic>
        <p:pic>
          <p:nvPicPr>
            <p:cNvPr id="53" name="Picture 52"/>
            <p:cNvPicPr>
              <a:picLocks noChangeAspect="1"/>
            </p:cNvPicPr>
            <p:nvPr/>
          </p:nvPicPr>
          <p:blipFill rotWithShape="1">
            <a:blip r:embed="rId10" cstate="print">
              <a:extLst>
                <a:ext uri="{28A0092B-C50C-407E-A947-70E740481C1C}">
                  <a14:useLocalDpi xmlns:a14="http://schemas.microsoft.com/office/drawing/2010/main" val="0"/>
                </a:ext>
              </a:extLst>
            </a:blip>
            <a:srcRect l="4947" t="-396" r="1269" b="20235"/>
            <a:stretch/>
          </p:blipFill>
          <p:spPr>
            <a:xfrm>
              <a:off x="5134735" y="1637154"/>
              <a:ext cx="542473" cy="715081"/>
            </a:xfrm>
            <a:prstGeom prst="rect">
              <a:avLst/>
            </a:prstGeom>
          </p:spPr>
        </p:pic>
        <p:pic>
          <p:nvPicPr>
            <p:cNvPr id="54" name="Picture 53"/>
            <p:cNvPicPr>
              <a:picLocks noChangeAspect="1"/>
            </p:cNvPicPr>
            <p:nvPr/>
          </p:nvPicPr>
          <p:blipFill rotWithShape="1">
            <a:blip r:embed="rId11" cstate="print">
              <a:extLst>
                <a:ext uri="{28A0092B-C50C-407E-A947-70E740481C1C}">
                  <a14:useLocalDpi xmlns:a14="http://schemas.microsoft.com/office/drawing/2010/main" val="0"/>
                </a:ext>
              </a:extLst>
            </a:blip>
            <a:srcRect l="28457" t="7979" r="32762" b="26149"/>
            <a:stretch/>
          </p:blipFill>
          <p:spPr>
            <a:xfrm>
              <a:off x="6051049" y="2853056"/>
              <a:ext cx="665376" cy="848039"/>
            </a:xfrm>
            <a:prstGeom prst="rect">
              <a:avLst/>
            </a:prstGeom>
          </p:spPr>
        </p:pic>
        <p:pic>
          <p:nvPicPr>
            <p:cNvPr id="55" name="Picture 54"/>
            <p:cNvPicPr>
              <a:picLocks noChangeAspect="1"/>
            </p:cNvPicPr>
            <p:nvPr/>
          </p:nvPicPr>
          <p:blipFill rotWithShape="1">
            <a:blip r:embed="rId12" cstate="print">
              <a:extLst>
                <a:ext uri="{28A0092B-C50C-407E-A947-70E740481C1C}">
                  <a14:useLocalDpi xmlns:a14="http://schemas.microsoft.com/office/drawing/2010/main" val="0"/>
                </a:ext>
              </a:extLst>
            </a:blip>
            <a:srcRect l="30834" t="13277" r="35854" b="28976"/>
            <a:stretch/>
          </p:blipFill>
          <p:spPr>
            <a:xfrm>
              <a:off x="1732643" y="2853058"/>
              <a:ext cx="651932" cy="848038"/>
            </a:xfrm>
            <a:prstGeom prst="rect">
              <a:avLst/>
            </a:prstGeom>
          </p:spPr>
        </p:pic>
        <p:pic>
          <p:nvPicPr>
            <p:cNvPr id="56" name="Picture 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89186" y="533400"/>
              <a:ext cx="698210" cy="857489"/>
            </a:xfrm>
            <a:prstGeom prst="rect">
              <a:avLst/>
            </a:prstGeom>
          </p:spPr>
        </p:pic>
        <p:pic>
          <p:nvPicPr>
            <p:cNvPr id="57" name="Picture 56"/>
            <p:cNvPicPr>
              <a:picLocks noChangeAspect="1"/>
            </p:cNvPicPr>
            <p:nvPr/>
          </p:nvPicPr>
          <p:blipFill rotWithShape="1">
            <a:blip r:embed="rId14" cstate="print">
              <a:extLst>
                <a:ext uri="{28A0092B-C50C-407E-A947-70E740481C1C}">
                  <a14:useLocalDpi xmlns:a14="http://schemas.microsoft.com/office/drawing/2010/main" val="0"/>
                </a:ext>
              </a:extLst>
            </a:blip>
            <a:srcRect l="33711" t="13112" r="40252" b="41902"/>
            <a:stretch/>
          </p:blipFill>
          <p:spPr>
            <a:xfrm>
              <a:off x="3696008" y="2858558"/>
              <a:ext cx="649987" cy="842538"/>
            </a:xfrm>
            <a:prstGeom prst="rect">
              <a:avLst/>
            </a:prstGeom>
          </p:spPr>
        </p:pic>
        <p:pic>
          <p:nvPicPr>
            <p:cNvPr id="58" name="Picture 57"/>
            <p:cNvPicPr>
              <a:picLocks noChangeAspect="1"/>
            </p:cNvPicPr>
            <p:nvPr/>
          </p:nvPicPr>
          <p:blipFill rotWithShape="1">
            <a:blip r:embed="rId15" cstate="print">
              <a:extLst>
                <a:ext uri="{BEBA8EAE-BF5A-486C-A8C5-ECC9F3942E4B}">
                  <a14:imgProps xmlns:a14="http://schemas.microsoft.com/office/drawing/2010/main">
                    <a14:imgLayer r:embed="rId16">
                      <a14:imgEffect>
                        <a14:colorTemperature colorTemp="7200"/>
                      </a14:imgEffect>
                      <a14:imgEffect>
                        <a14:brightnessContrast contrast="-12000"/>
                      </a14:imgEffect>
                    </a14:imgLayer>
                  </a14:imgProps>
                </a:ext>
                <a:ext uri="{28A0092B-C50C-407E-A947-70E740481C1C}">
                  <a14:useLocalDpi xmlns:a14="http://schemas.microsoft.com/office/drawing/2010/main" val="0"/>
                </a:ext>
              </a:extLst>
            </a:blip>
            <a:srcRect l="26922" t="9844" r="38316" b="23717"/>
            <a:stretch/>
          </p:blipFill>
          <p:spPr>
            <a:xfrm>
              <a:off x="8197361" y="2855807"/>
              <a:ext cx="599429" cy="859660"/>
            </a:xfrm>
            <a:prstGeom prst="rect">
              <a:avLst/>
            </a:prstGeom>
          </p:spPr>
        </p:pic>
        <p:sp>
          <p:nvSpPr>
            <p:cNvPr id="59" name="TextBox 58"/>
            <p:cNvSpPr txBox="1"/>
            <p:nvPr/>
          </p:nvSpPr>
          <p:spPr>
            <a:xfrm>
              <a:off x="2033065" y="4636276"/>
              <a:ext cx="596143" cy="23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40" b="0" i="0" u="none" strike="noStrike" kern="1200" cap="none" spc="0" normalizeH="0" baseline="0" noProof="0" dirty="0">
                  <a:ln>
                    <a:noFill/>
                  </a:ln>
                  <a:solidFill>
                    <a:srgbClr val="1F497D">
                      <a:lumMod val="50000"/>
                    </a:srgbClr>
                  </a:solidFill>
                  <a:effectLst/>
                  <a:uLnTx/>
                  <a:uFillTx/>
                  <a:latin typeface="Calibri"/>
                  <a:ea typeface="+mn-ea"/>
                  <a:cs typeface="+mn-cs"/>
                </a:rPr>
                <a:t>(Acting)</a:t>
              </a:r>
              <a:endParaRPr kumimoji="0" lang="en-US" sz="94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1" name="Group 60"/>
            <p:cNvGrpSpPr/>
            <p:nvPr/>
          </p:nvGrpSpPr>
          <p:grpSpPr>
            <a:xfrm>
              <a:off x="7890890" y="4027450"/>
              <a:ext cx="1219200" cy="1859681"/>
              <a:chOff x="7772400" y="4314901"/>
              <a:chExt cx="1219200" cy="1859681"/>
            </a:xfrm>
          </p:grpSpPr>
          <p:sp>
            <p:nvSpPr>
              <p:cNvPr id="62" name="TextBox 61"/>
              <p:cNvSpPr txBox="1"/>
              <p:nvPr/>
            </p:nvSpPr>
            <p:spPr>
              <a:xfrm>
                <a:off x="7772400" y="4314901"/>
                <a:ext cx="1219200" cy="55399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Safety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Operations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a:ea typeface="+mn-ea"/>
                    <a:cs typeface="+mn-cs"/>
                  </a:rPr>
                  <a:t>Branch Manager</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62"/>
              <p:cNvSpPr txBox="1"/>
              <p:nvPr/>
            </p:nvSpPr>
            <p:spPr>
              <a:xfrm>
                <a:off x="7772400" y="4848301"/>
                <a:ext cx="1219200" cy="261610"/>
              </a:xfrm>
              <a:prstGeom prst="rect">
                <a:avLst/>
              </a:prstGeom>
              <a:solidFill>
                <a:schemeClr val="accent4">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F497D">
                        <a:lumMod val="50000"/>
                      </a:srgbClr>
                    </a:solidFill>
                    <a:effectLst/>
                    <a:uLnTx/>
                    <a:uFillTx/>
                    <a:latin typeface="Calibri"/>
                    <a:ea typeface="+mn-ea"/>
                    <a:cs typeface="+mn-cs"/>
                  </a:rPr>
                  <a:t>Manny Cruz </a:t>
                </a:r>
                <a:r>
                  <a:rPr kumimoji="0" lang="en-US" sz="800" b="0" i="0" u="none" strike="noStrike" kern="1200" cap="none" spc="0" normalizeH="0" baseline="0" noProof="0" dirty="0" smtClean="0">
                    <a:ln>
                      <a:noFill/>
                    </a:ln>
                    <a:solidFill>
                      <a:srgbClr val="1F497D">
                        <a:lumMod val="50000"/>
                      </a:srgbClr>
                    </a:solidFill>
                    <a:effectLst/>
                    <a:uLnTx/>
                    <a:uFillTx/>
                    <a:latin typeface="Calibri"/>
                    <a:ea typeface="+mn-ea"/>
                    <a:cs typeface="+mn-cs"/>
                  </a:rPr>
                  <a:t>(Acting)</a:t>
                </a:r>
                <a:endParaRPr kumimoji="0" lang="en-US" sz="8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64" name="TextBox 63"/>
              <p:cNvSpPr txBox="1"/>
              <p:nvPr/>
            </p:nvSpPr>
            <p:spPr>
              <a:xfrm>
                <a:off x="7772400" y="5076901"/>
                <a:ext cx="1219200" cy="24622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lumMod val="75000"/>
                      </a:srgbClr>
                    </a:solidFill>
                    <a:effectLst/>
                    <a:uLnTx/>
                    <a:uFillTx/>
                    <a:latin typeface="Calibri"/>
                    <a:ea typeface="+mn-ea"/>
                    <a:cs typeface="+mn-cs"/>
                  </a:rPr>
                  <a:t>AUS-430</a:t>
                </a:r>
                <a:endParaRPr kumimoji="0" lang="en-US" sz="1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pic>
            <p:nvPicPr>
              <p:cNvPr id="65" name="Picture 64"/>
              <p:cNvPicPr>
                <a:picLocks noChangeAspect="1"/>
              </p:cNvPicPr>
              <p:nvPr/>
            </p:nvPicPr>
            <p:blipFill rotWithShape="1">
              <a:blip r:embed="rId17" cstate="print">
                <a:extLst>
                  <a:ext uri="{28A0092B-C50C-407E-A947-70E740481C1C}">
                    <a14:useLocalDpi xmlns:a14="http://schemas.microsoft.com/office/drawing/2010/main" val="0"/>
                  </a:ext>
                </a:extLst>
              </a:blip>
              <a:srcRect l="32282" t="16228" r="37961" b="31711"/>
              <a:stretch/>
            </p:blipFill>
            <p:spPr>
              <a:xfrm>
                <a:off x="8057921" y="5323121"/>
                <a:ext cx="649092" cy="851461"/>
              </a:xfrm>
              <a:prstGeom prst="rect">
                <a:avLst/>
              </a:prstGeom>
            </p:spPr>
          </p:pic>
        </p:grpSp>
      </p:grpSp>
    </p:spTree>
    <p:extLst>
      <p:ext uri="{BB962C8B-B14F-4D97-AF65-F5344CB8AC3E}">
        <p14:creationId xmlns:p14="http://schemas.microsoft.com/office/powerpoint/2010/main" val="3809851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6609"/>
            <a:ext cx="9144000" cy="5054591"/>
          </a:xfrm>
          <a:prstGeom prst="rect">
            <a:avLst/>
          </a:prstGeom>
        </p:spPr>
      </p:pic>
      <p:sp>
        <p:nvSpPr>
          <p:cNvPr id="6" name="Rectangle 5"/>
          <p:cNvSpPr/>
          <p:nvPr/>
        </p:nvSpPr>
        <p:spPr>
          <a:xfrm>
            <a:off x="228600" y="228600"/>
            <a:ext cx="8686800" cy="646331"/>
          </a:xfrm>
          <a:prstGeom prst="rect">
            <a:avLst/>
          </a:prstGeom>
        </p:spPr>
        <p:txBody>
          <a:bodyPr wrap="square">
            <a:spAutoFit/>
          </a:bodyPr>
          <a:lstStyle/>
          <a:p>
            <a:r>
              <a:rPr lang="en-US" sz="3600" b="1" dirty="0" smtClean="0">
                <a:solidFill>
                  <a:srgbClr val="002060"/>
                </a:solidFill>
                <a:latin typeface="Calibri" panose="020F0502020204030204" pitchFamily="34" charset="0"/>
                <a:cs typeface="Calibri" panose="020F0502020204030204" pitchFamily="34" charset="0"/>
              </a:rPr>
              <a:t>… Is the UAS Connective Tissue of the FAA</a:t>
            </a:r>
            <a:endParaRPr lang="en-US" sz="3600" b="1" dirty="0"/>
          </a:p>
        </p:txBody>
      </p:sp>
      <p:sp>
        <p:nvSpPr>
          <p:cNvPr id="7" name="Right Arrow 6"/>
          <p:cNvSpPr/>
          <p:nvPr/>
        </p:nvSpPr>
        <p:spPr bwMode="auto">
          <a:xfrm>
            <a:off x="6248400" y="326288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549967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65739</TotalTime>
  <Words>1221</Words>
  <Application>Microsoft Office PowerPoint</Application>
  <PresentationFormat>On-screen Show (4:3)</PresentationFormat>
  <Paragraphs>196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Verdana</vt:lpstr>
      <vt:lpstr>Wingdings</vt:lpstr>
      <vt:lpstr>Theme1</vt:lpstr>
      <vt:lpstr>FAA Organizational Framework for UAS Integration </vt:lpstr>
      <vt:lpstr>Common Assumptions</vt:lpstr>
      <vt:lpstr>Common Assumptions</vt:lpstr>
      <vt:lpstr>The Case for Integration by the Numbers</vt:lpstr>
      <vt:lpstr>What is the FAA’s Authority?</vt:lpstr>
      <vt:lpstr>PowerPoint Presentation</vt:lpstr>
      <vt:lpstr>PowerPoint Presentation</vt:lpstr>
      <vt:lpstr>The FAA Office of UAS Integration Today…</vt:lpstr>
      <vt:lpstr>PowerPoint Presentation</vt:lpstr>
      <vt:lpstr>Leading the FAA on Integration Efforts</vt:lpstr>
      <vt:lpstr>Scope of UAS Integration Efforts</vt:lpstr>
      <vt:lpstr>Leading UAS Integration Dialogue Externally</vt:lpstr>
      <vt:lpstr> Promoting Change Enablers for UAS Integration</vt:lpstr>
    </vt:vector>
  </TitlesOfParts>
  <Company>FAA/AVS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Brunner (FAA);Mark Foisy (FAA)</dc:creator>
  <cp:lastModifiedBy>Stacey, Tricia (FAA)</cp:lastModifiedBy>
  <cp:revision>567</cp:revision>
  <cp:lastPrinted>2017-09-29T15:15:07Z</cp:lastPrinted>
  <dcterms:created xsi:type="dcterms:W3CDTF">2014-01-10T13:44:09Z</dcterms:created>
  <dcterms:modified xsi:type="dcterms:W3CDTF">2017-11-06T18:58:41Z</dcterms:modified>
</cp:coreProperties>
</file>